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96" r:id="rId3"/>
    <p:sldId id="297" r:id="rId4"/>
    <p:sldId id="298" r:id="rId5"/>
    <p:sldId id="269" r:id="rId6"/>
    <p:sldId id="272" r:id="rId7"/>
    <p:sldId id="292" r:id="rId8"/>
    <p:sldId id="276" r:id="rId9"/>
    <p:sldId id="307" r:id="rId10"/>
    <p:sldId id="278" r:id="rId11"/>
    <p:sldId id="268" r:id="rId12"/>
    <p:sldId id="309" r:id="rId13"/>
    <p:sldId id="308" r:id="rId14"/>
    <p:sldId id="301" r:id="rId15"/>
    <p:sldId id="280" r:id="rId16"/>
    <p:sldId id="310" r:id="rId17"/>
    <p:sldId id="303" r:id="rId18"/>
    <p:sldId id="277" r:id="rId19"/>
    <p:sldId id="281" r:id="rId20"/>
  </p:sldIdLst>
  <p:sldSz cx="10363200" cy="7772400"/>
  <p:notesSz cx="6858000" cy="9144000"/>
  <p:defaultText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3264" userDrawn="1">
          <p15:clr>
            <a:srgbClr val="A4A3A4"/>
          </p15:clr>
        </p15:guide>
        <p15:guide id="3" orient="horz" pos="232" userDrawn="1">
          <p15:clr>
            <a:srgbClr val="A4A3A4"/>
          </p15:clr>
        </p15:guide>
        <p15:guide id="4" orient="horz" pos="1936" userDrawn="1">
          <p15:clr>
            <a:srgbClr val="A4A3A4"/>
          </p15:clr>
        </p15:guide>
        <p15:guide id="5" pos="31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McCarron" initials="DM" lastIdx="8" clrIdx="0">
    <p:extLst>
      <p:ext uri="{19B8F6BF-5375-455C-9EA6-DF929625EA0E}">
        <p15:presenceInfo xmlns:p15="http://schemas.microsoft.com/office/powerpoint/2012/main" userId="David McCarron" providerId="None"/>
      </p:ext>
    </p:extLst>
  </p:cmAuthor>
  <p:cmAuthor id="2" name="M T" initials="" lastIdx="1" clrIdx="1"/>
  <p:cmAuthor id="3" name="John Cariglio" initials="JC" lastIdx="1" clrIdx="2">
    <p:extLst>
      <p:ext uri="{19B8F6BF-5375-455C-9EA6-DF929625EA0E}">
        <p15:presenceInfo xmlns:p15="http://schemas.microsoft.com/office/powerpoint/2012/main" userId="S::jcariglio@portlandpetfoodcompany.onmicrosoft.com::c61cb56a-9bb5-41f9-b55b-28230edd5e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400"/>
    <a:srgbClr val="EA6953"/>
    <a:srgbClr val="80CCB8"/>
    <a:srgbClr val="F6B436"/>
    <a:srgbClr val="255B4E"/>
    <a:srgbClr val="512C1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7" autoAdjust="0"/>
    <p:restoredTop sz="95000" autoAdjust="0"/>
  </p:normalViewPr>
  <p:slideViewPr>
    <p:cSldViewPr snapToGrid="0" snapToObjects="1">
      <p:cViewPr varScale="1">
        <p:scale>
          <a:sx n="69" d="100"/>
          <a:sy n="69" d="100"/>
        </p:scale>
        <p:origin x="963" y="39"/>
      </p:cViewPr>
      <p:guideLst>
        <p:guide orient="horz" pos="2448"/>
        <p:guide pos="3264"/>
        <p:guide orient="horz" pos="232"/>
        <p:guide orient="horz" pos="1936"/>
        <p:guide pos="313"/>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FB04E5-0717-0D4E-96D2-D762C12A18A2}" type="datetimeFigureOut">
              <a:rPr lang="en-US" smtClean="0"/>
              <a:t>10/10/2021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750EF5-6D47-6945-B719-96809B18AEA0}" type="slidenum">
              <a:rPr lang="en-US" smtClean="0"/>
              <a:t>‹#›</a:t>
            </a:fld>
            <a:endParaRPr lang="en-US" dirty="0"/>
          </a:p>
        </p:txBody>
      </p:sp>
    </p:spTree>
    <p:extLst>
      <p:ext uri="{BB962C8B-B14F-4D97-AF65-F5344CB8AC3E}">
        <p14:creationId xmlns:p14="http://schemas.microsoft.com/office/powerpoint/2010/main" val="2337317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50EF5-6D47-6945-B719-96809B18AEA0}" type="slidenum">
              <a:rPr lang="en-US" smtClean="0"/>
              <a:t>2</a:t>
            </a:fld>
            <a:endParaRPr lang="en-US"/>
          </a:p>
        </p:txBody>
      </p:sp>
    </p:spTree>
    <p:extLst>
      <p:ext uri="{BB962C8B-B14F-4D97-AF65-F5344CB8AC3E}">
        <p14:creationId xmlns:p14="http://schemas.microsoft.com/office/powerpoint/2010/main" val="1310554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50EF5-6D47-6945-B719-96809B18AEA0}" type="slidenum">
              <a:rPr lang="en-US" smtClean="0"/>
              <a:t>3</a:t>
            </a:fld>
            <a:endParaRPr lang="en-US"/>
          </a:p>
        </p:txBody>
      </p:sp>
    </p:spTree>
    <p:extLst>
      <p:ext uri="{BB962C8B-B14F-4D97-AF65-F5344CB8AC3E}">
        <p14:creationId xmlns:p14="http://schemas.microsoft.com/office/powerpoint/2010/main" val="3833287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50EF5-6D47-6945-B719-96809B18AEA0}" type="slidenum">
              <a:rPr lang="en-US" smtClean="0"/>
              <a:t>4</a:t>
            </a:fld>
            <a:endParaRPr lang="en-US"/>
          </a:p>
        </p:txBody>
      </p:sp>
    </p:spTree>
    <p:extLst>
      <p:ext uri="{BB962C8B-B14F-4D97-AF65-F5344CB8AC3E}">
        <p14:creationId xmlns:p14="http://schemas.microsoft.com/office/powerpoint/2010/main" val="2608281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50EF5-6D47-6945-B719-96809B18AEA0}" type="slidenum">
              <a:rPr lang="en-US" smtClean="0"/>
              <a:t>15</a:t>
            </a:fld>
            <a:endParaRPr lang="en-US" dirty="0"/>
          </a:p>
        </p:txBody>
      </p:sp>
    </p:spTree>
    <p:extLst>
      <p:ext uri="{BB962C8B-B14F-4D97-AF65-F5344CB8AC3E}">
        <p14:creationId xmlns:p14="http://schemas.microsoft.com/office/powerpoint/2010/main" val="186046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750EF5-6D47-6945-B719-96809B18AEA0}" type="slidenum">
              <a:rPr lang="en-US" smtClean="0"/>
              <a:t>16</a:t>
            </a:fld>
            <a:endParaRPr lang="en-US" dirty="0"/>
          </a:p>
        </p:txBody>
      </p:sp>
    </p:spTree>
    <p:extLst>
      <p:ext uri="{BB962C8B-B14F-4D97-AF65-F5344CB8AC3E}">
        <p14:creationId xmlns:p14="http://schemas.microsoft.com/office/powerpoint/2010/main" val="2017172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7240" y="2414482"/>
            <a:ext cx="8808720" cy="1666028"/>
          </a:xfrm>
        </p:spPr>
        <p:txBody>
          <a:bodyPr/>
          <a:lstStyle/>
          <a:p>
            <a:r>
              <a:rPr lang="en-US"/>
              <a:t>Click to edit Master title style</a:t>
            </a:r>
          </a:p>
        </p:txBody>
      </p:sp>
      <p:sp>
        <p:nvSpPr>
          <p:cNvPr id="3" name="Subtitle 2"/>
          <p:cNvSpPr>
            <a:spLocks noGrp="1"/>
          </p:cNvSpPr>
          <p:nvPr>
            <p:ph type="subTitle" idx="1"/>
          </p:nvPr>
        </p:nvSpPr>
        <p:spPr>
          <a:xfrm>
            <a:off x="1554480" y="4404360"/>
            <a:ext cx="7254240" cy="1986280"/>
          </a:xfrm>
        </p:spPr>
        <p:txBody>
          <a:bodyPr/>
          <a:lstStyle>
            <a:lvl1pPr marL="0" indent="0" algn="ctr">
              <a:buNone/>
              <a:defRPr>
                <a:solidFill>
                  <a:schemeClr val="tx1">
                    <a:tint val="75000"/>
                  </a:schemeClr>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C276E45-0E24-2A45-A91D-E024D4E28799}" type="datetimeFigureOut">
              <a:rPr lang="en-US" smtClean="0"/>
              <a:t>10/10/2021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941A2E-E91C-1447-B257-592142345DA9}" type="slidenum">
              <a:rPr lang="en-US" smtClean="0"/>
              <a:t>‹#›</a:t>
            </a:fld>
            <a:endParaRPr lang="en-US" dirty="0"/>
          </a:p>
        </p:txBody>
      </p:sp>
    </p:spTree>
    <p:extLst>
      <p:ext uri="{BB962C8B-B14F-4D97-AF65-F5344CB8AC3E}">
        <p14:creationId xmlns:p14="http://schemas.microsoft.com/office/powerpoint/2010/main" val="754723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276E45-0E24-2A45-A91D-E024D4E28799}" type="datetimeFigureOut">
              <a:rPr lang="en-US" smtClean="0"/>
              <a:t>10/10/2021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941A2E-E91C-1447-B257-592142345DA9}" type="slidenum">
              <a:rPr lang="en-US" smtClean="0"/>
              <a:t>‹#›</a:t>
            </a:fld>
            <a:endParaRPr lang="en-US" dirty="0"/>
          </a:p>
        </p:txBody>
      </p:sp>
    </p:spTree>
    <p:extLst>
      <p:ext uri="{BB962C8B-B14F-4D97-AF65-F5344CB8AC3E}">
        <p14:creationId xmlns:p14="http://schemas.microsoft.com/office/powerpoint/2010/main" val="3762496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65373" y="352637"/>
            <a:ext cx="2563813" cy="751691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0337" y="352637"/>
            <a:ext cx="7522316" cy="751691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276E45-0E24-2A45-A91D-E024D4E28799}" type="datetimeFigureOut">
              <a:rPr lang="en-US" smtClean="0"/>
              <a:t>10/10/2021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941A2E-E91C-1447-B257-592142345DA9}" type="slidenum">
              <a:rPr lang="en-US" smtClean="0"/>
              <a:t>‹#›</a:t>
            </a:fld>
            <a:endParaRPr lang="en-US" dirty="0"/>
          </a:p>
        </p:txBody>
      </p:sp>
    </p:spTree>
    <p:extLst>
      <p:ext uri="{BB962C8B-B14F-4D97-AF65-F5344CB8AC3E}">
        <p14:creationId xmlns:p14="http://schemas.microsoft.com/office/powerpoint/2010/main" val="2062794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276E45-0E24-2A45-A91D-E024D4E28799}" type="datetimeFigureOut">
              <a:rPr lang="en-US" smtClean="0"/>
              <a:t>10/10/2021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941A2E-E91C-1447-B257-592142345DA9}" type="slidenum">
              <a:rPr lang="en-US" smtClean="0"/>
              <a:t>‹#›</a:t>
            </a:fld>
            <a:endParaRPr lang="en-US" dirty="0"/>
          </a:p>
        </p:txBody>
      </p:sp>
    </p:spTree>
    <p:extLst>
      <p:ext uri="{BB962C8B-B14F-4D97-AF65-F5344CB8AC3E}">
        <p14:creationId xmlns:p14="http://schemas.microsoft.com/office/powerpoint/2010/main" val="1675188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8621" y="4994490"/>
            <a:ext cx="8808720" cy="1543685"/>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818621" y="3294275"/>
            <a:ext cx="8808720" cy="1700212"/>
          </a:xfrm>
        </p:spPr>
        <p:txBody>
          <a:bodyPr anchor="b"/>
          <a:lstStyle>
            <a:lvl1pPr marL="0" indent="0">
              <a:buNone/>
              <a:defRPr sz="2200">
                <a:solidFill>
                  <a:schemeClr val="tx1">
                    <a:tint val="75000"/>
                  </a:schemeClr>
                </a:solidFill>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276E45-0E24-2A45-A91D-E024D4E28799}" type="datetimeFigureOut">
              <a:rPr lang="en-US" smtClean="0"/>
              <a:t>10/10/2021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941A2E-E91C-1447-B257-592142345DA9}" type="slidenum">
              <a:rPr lang="en-US" smtClean="0"/>
              <a:t>‹#›</a:t>
            </a:fld>
            <a:endParaRPr lang="en-US" dirty="0"/>
          </a:p>
        </p:txBody>
      </p:sp>
    </p:spTree>
    <p:extLst>
      <p:ext uri="{BB962C8B-B14F-4D97-AF65-F5344CB8AC3E}">
        <p14:creationId xmlns:p14="http://schemas.microsoft.com/office/powerpoint/2010/main" val="2632187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0338" y="2054651"/>
            <a:ext cx="5043063" cy="5814907"/>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86123" y="2054651"/>
            <a:ext cx="5043064" cy="5814907"/>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276E45-0E24-2A45-A91D-E024D4E28799}" type="datetimeFigureOut">
              <a:rPr lang="en-US" smtClean="0"/>
              <a:t>10/10/2021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941A2E-E91C-1447-B257-592142345DA9}" type="slidenum">
              <a:rPr lang="en-US" smtClean="0"/>
              <a:t>‹#›</a:t>
            </a:fld>
            <a:endParaRPr lang="en-US" dirty="0"/>
          </a:p>
        </p:txBody>
      </p:sp>
    </p:spTree>
    <p:extLst>
      <p:ext uri="{BB962C8B-B14F-4D97-AF65-F5344CB8AC3E}">
        <p14:creationId xmlns:p14="http://schemas.microsoft.com/office/powerpoint/2010/main" val="249981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8160" y="311256"/>
            <a:ext cx="9326880" cy="1295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8160" y="1739795"/>
            <a:ext cx="4578880"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4" name="Content Placeholder 3"/>
          <p:cNvSpPr>
            <a:spLocks noGrp="1"/>
          </p:cNvSpPr>
          <p:nvPr>
            <p:ph sz="half" idx="2"/>
          </p:nvPr>
        </p:nvSpPr>
        <p:spPr>
          <a:xfrm>
            <a:off x="518160" y="2464859"/>
            <a:ext cx="4578880"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64363" y="1739795"/>
            <a:ext cx="4580679"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264363" y="2464859"/>
            <a:ext cx="4580679"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276E45-0E24-2A45-A91D-E024D4E28799}" type="datetimeFigureOut">
              <a:rPr lang="en-US" smtClean="0"/>
              <a:t>10/10/2021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B941A2E-E91C-1447-B257-592142345DA9}" type="slidenum">
              <a:rPr lang="en-US" smtClean="0"/>
              <a:t>‹#›</a:t>
            </a:fld>
            <a:endParaRPr lang="en-US" dirty="0"/>
          </a:p>
        </p:txBody>
      </p:sp>
    </p:spTree>
    <p:extLst>
      <p:ext uri="{BB962C8B-B14F-4D97-AF65-F5344CB8AC3E}">
        <p14:creationId xmlns:p14="http://schemas.microsoft.com/office/powerpoint/2010/main" val="3898521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276E45-0E24-2A45-A91D-E024D4E28799}" type="datetimeFigureOut">
              <a:rPr lang="en-US" smtClean="0"/>
              <a:t>10/10/2021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B941A2E-E91C-1447-B257-592142345DA9}" type="slidenum">
              <a:rPr lang="en-US" smtClean="0"/>
              <a:t>‹#›</a:t>
            </a:fld>
            <a:endParaRPr lang="en-US" dirty="0"/>
          </a:p>
        </p:txBody>
      </p:sp>
    </p:spTree>
    <p:extLst>
      <p:ext uri="{BB962C8B-B14F-4D97-AF65-F5344CB8AC3E}">
        <p14:creationId xmlns:p14="http://schemas.microsoft.com/office/powerpoint/2010/main" val="2965862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276E45-0E24-2A45-A91D-E024D4E28799}" type="datetimeFigureOut">
              <a:rPr lang="en-US" smtClean="0"/>
              <a:t>10/10/2021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B941A2E-E91C-1447-B257-592142345DA9}" type="slidenum">
              <a:rPr lang="en-US" smtClean="0"/>
              <a:t>‹#›</a:t>
            </a:fld>
            <a:endParaRPr lang="en-US" dirty="0"/>
          </a:p>
        </p:txBody>
      </p:sp>
    </p:spTree>
    <p:extLst>
      <p:ext uri="{BB962C8B-B14F-4D97-AF65-F5344CB8AC3E}">
        <p14:creationId xmlns:p14="http://schemas.microsoft.com/office/powerpoint/2010/main" val="2220769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8162" y="309457"/>
            <a:ext cx="3409421" cy="131699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4051725" y="309457"/>
            <a:ext cx="5793317"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8162" y="1626447"/>
            <a:ext cx="3409421" cy="5316538"/>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276E45-0E24-2A45-A91D-E024D4E28799}" type="datetimeFigureOut">
              <a:rPr lang="en-US" smtClean="0"/>
              <a:t>10/10/2021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941A2E-E91C-1447-B257-592142345DA9}" type="slidenum">
              <a:rPr lang="en-US" smtClean="0"/>
              <a:t>‹#›</a:t>
            </a:fld>
            <a:endParaRPr lang="en-US" dirty="0"/>
          </a:p>
        </p:txBody>
      </p:sp>
    </p:spTree>
    <p:extLst>
      <p:ext uri="{BB962C8B-B14F-4D97-AF65-F5344CB8AC3E}">
        <p14:creationId xmlns:p14="http://schemas.microsoft.com/office/powerpoint/2010/main" val="651522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31260" y="5440683"/>
            <a:ext cx="6217920" cy="642303"/>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2031260" y="694478"/>
            <a:ext cx="6217920" cy="46634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endParaRPr lang="en-US" dirty="0"/>
          </a:p>
        </p:txBody>
      </p:sp>
      <p:sp>
        <p:nvSpPr>
          <p:cNvPr id="4" name="Text Placeholder 3"/>
          <p:cNvSpPr>
            <a:spLocks noGrp="1"/>
          </p:cNvSpPr>
          <p:nvPr>
            <p:ph type="body" sz="half" idx="2"/>
          </p:nvPr>
        </p:nvSpPr>
        <p:spPr>
          <a:xfrm>
            <a:off x="2031260" y="6082986"/>
            <a:ext cx="6217920" cy="912177"/>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276E45-0E24-2A45-A91D-E024D4E28799}" type="datetimeFigureOut">
              <a:rPr lang="en-US" smtClean="0"/>
              <a:t>10/10/2021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941A2E-E91C-1447-B257-592142345DA9}" type="slidenum">
              <a:rPr lang="en-US" smtClean="0"/>
              <a:t>‹#›</a:t>
            </a:fld>
            <a:endParaRPr lang="en-US" dirty="0"/>
          </a:p>
        </p:txBody>
      </p:sp>
    </p:spTree>
    <p:extLst>
      <p:ext uri="{BB962C8B-B14F-4D97-AF65-F5344CB8AC3E}">
        <p14:creationId xmlns:p14="http://schemas.microsoft.com/office/powerpoint/2010/main" val="2237916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8160" y="311256"/>
            <a:ext cx="9326880" cy="1295400"/>
          </a:xfrm>
          <a:prstGeom prst="rect">
            <a:avLst/>
          </a:prstGeom>
        </p:spPr>
        <p:txBody>
          <a:bodyPr vert="horz" lIns="101882" tIns="50941" rIns="101882" bIns="50941" rtlCol="0" anchor="ctr">
            <a:normAutofit/>
          </a:bodyPr>
          <a:lstStyle/>
          <a:p>
            <a:r>
              <a:rPr lang="en-US"/>
              <a:t>Click to edit Master title style</a:t>
            </a:r>
          </a:p>
        </p:txBody>
      </p:sp>
      <p:sp>
        <p:nvSpPr>
          <p:cNvPr id="3" name="Text Placeholder 2"/>
          <p:cNvSpPr>
            <a:spLocks noGrp="1"/>
          </p:cNvSpPr>
          <p:nvPr>
            <p:ph type="body" idx="1"/>
          </p:nvPr>
        </p:nvSpPr>
        <p:spPr>
          <a:xfrm>
            <a:off x="518160" y="1813563"/>
            <a:ext cx="9326880" cy="5129425"/>
          </a:xfrm>
          <a:prstGeom prst="rect">
            <a:avLst/>
          </a:prstGeom>
        </p:spPr>
        <p:txBody>
          <a:bodyPr vert="horz" lIns="101882" tIns="50941" rIns="101882" bIns="5094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18161" y="7203864"/>
            <a:ext cx="2418080" cy="413808"/>
          </a:xfrm>
          <a:prstGeom prst="rect">
            <a:avLst/>
          </a:prstGeom>
        </p:spPr>
        <p:txBody>
          <a:bodyPr vert="horz" lIns="101882" tIns="50941" rIns="101882" bIns="50941" rtlCol="0" anchor="ctr"/>
          <a:lstStyle>
            <a:lvl1pPr algn="l">
              <a:defRPr sz="1300">
                <a:solidFill>
                  <a:schemeClr val="tx1">
                    <a:tint val="75000"/>
                  </a:schemeClr>
                </a:solidFill>
              </a:defRPr>
            </a:lvl1pPr>
          </a:lstStyle>
          <a:p>
            <a:fld id="{3C276E45-0E24-2A45-A91D-E024D4E28799}" type="datetimeFigureOut">
              <a:rPr lang="en-US" smtClean="0"/>
              <a:t>10/10/2021</a:t>
            </a:fld>
            <a:endParaRPr lang="en-US" dirty="0"/>
          </a:p>
        </p:txBody>
      </p:sp>
      <p:sp>
        <p:nvSpPr>
          <p:cNvPr id="5" name="Footer Placeholder 4"/>
          <p:cNvSpPr>
            <a:spLocks noGrp="1"/>
          </p:cNvSpPr>
          <p:nvPr>
            <p:ph type="ftr" sz="quarter" idx="3"/>
          </p:nvPr>
        </p:nvSpPr>
        <p:spPr>
          <a:xfrm>
            <a:off x="3540761" y="7203864"/>
            <a:ext cx="3281680" cy="413808"/>
          </a:xfrm>
          <a:prstGeom prst="rect">
            <a:avLst/>
          </a:prstGeom>
        </p:spPr>
        <p:txBody>
          <a:bodyPr vert="horz" lIns="101882" tIns="50941" rIns="101882" bIns="50941" rtlCol="0" anchor="ctr"/>
          <a:lstStyle>
            <a:lvl1pPr algn="ctr">
              <a:defRPr sz="13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426960" y="7203864"/>
            <a:ext cx="2418080" cy="413808"/>
          </a:xfrm>
          <a:prstGeom prst="rect">
            <a:avLst/>
          </a:prstGeom>
        </p:spPr>
        <p:txBody>
          <a:bodyPr vert="horz" lIns="101882" tIns="50941" rIns="101882" bIns="50941" rtlCol="0" anchor="ctr"/>
          <a:lstStyle>
            <a:lvl1pPr algn="r">
              <a:defRPr sz="1300">
                <a:solidFill>
                  <a:schemeClr val="tx1">
                    <a:tint val="75000"/>
                  </a:schemeClr>
                </a:solidFill>
              </a:defRPr>
            </a:lvl1pPr>
          </a:lstStyle>
          <a:p>
            <a:fld id="{8B941A2E-E91C-1447-B257-592142345DA9}" type="slidenum">
              <a:rPr lang="en-US" smtClean="0"/>
              <a:t>‹#›</a:t>
            </a:fld>
            <a:endParaRPr lang="en-US" dirty="0"/>
          </a:p>
        </p:txBody>
      </p:sp>
    </p:spTree>
    <p:extLst>
      <p:ext uri="{BB962C8B-B14F-4D97-AF65-F5344CB8AC3E}">
        <p14:creationId xmlns:p14="http://schemas.microsoft.com/office/powerpoint/2010/main" val="2142857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509412" rtl="0" eaLnBrk="1" latinLnBrk="0" hangingPunct="1">
        <a:spcBef>
          <a:spcPct val="0"/>
        </a:spcBef>
        <a:buNone/>
        <a:defRPr sz="4900" kern="1200">
          <a:solidFill>
            <a:schemeClr val="tx1"/>
          </a:solidFill>
          <a:latin typeface="+mj-lt"/>
          <a:ea typeface="+mj-ea"/>
          <a:cs typeface="+mj-cs"/>
        </a:defRPr>
      </a:lvl1pPr>
    </p:titleStyle>
    <p:bodyStyle>
      <a:lvl1pPr marL="382059" indent="-382059" algn="l" defTabSz="509412" rtl="0" eaLnBrk="1" latinLnBrk="0" hangingPunct="1">
        <a:spcBef>
          <a:spcPct val="20000"/>
        </a:spcBef>
        <a:buFont typeface="Arial"/>
        <a:buChar char="•"/>
        <a:defRPr sz="3600" kern="1200">
          <a:solidFill>
            <a:schemeClr val="tx1"/>
          </a:solidFill>
          <a:latin typeface="+mn-lt"/>
          <a:ea typeface="+mn-ea"/>
          <a:cs typeface="+mn-cs"/>
        </a:defRPr>
      </a:lvl1pPr>
      <a:lvl2pPr marL="827795" indent="-318383" algn="l" defTabSz="509412" rtl="0" eaLnBrk="1" latinLnBrk="0" hangingPunct="1">
        <a:spcBef>
          <a:spcPct val="20000"/>
        </a:spcBef>
        <a:buFont typeface="Arial"/>
        <a:buChar char="–"/>
        <a:defRPr sz="3100" kern="1200">
          <a:solidFill>
            <a:schemeClr val="tx1"/>
          </a:solidFill>
          <a:latin typeface="+mn-lt"/>
          <a:ea typeface="+mn-ea"/>
          <a:cs typeface="+mn-cs"/>
        </a:defRPr>
      </a:lvl2pPr>
      <a:lvl3pPr marL="1273531" indent="-254706" algn="l" defTabSz="509412" rtl="0" eaLnBrk="1" latinLnBrk="0" hangingPunct="1">
        <a:spcBef>
          <a:spcPct val="20000"/>
        </a:spcBef>
        <a:buFont typeface="Arial"/>
        <a:buChar char="•"/>
        <a:defRPr sz="2700" kern="1200">
          <a:solidFill>
            <a:schemeClr val="tx1"/>
          </a:solidFill>
          <a:latin typeface="+mn-lt"/>
          <a:ea typeface="+mn-ea"/>
          <a:cs typeface="+mn-cs"/>
        </a:defRPr>
      </a:lvl3pPr>
      <a:lvl4pPr marL="1782943" indent="-254706" algn="l" defTabSz="509412" rtl="0" eaLnBrk="1" latinLnBrk="0" hangingPunct="1">
        <a:spcBef>
          <a:spcPct val="20000"/>
        </a:spcBef>
        <a:buFont typeface="Arial"/>
        <a:buChar char="–"/>
        <a:defRPr sz="2200" kern="1200">
          <a:solidFill>
            <a:schemeClr val="tx1"/>
          </a:solidFill>
          <a:latin typeface="+mn-lt"/>
          <a:ea typeface="+mn-ea"/>
          <a:cs typeface="+mn-cs"/>
        </a:defRPr>
      </a:lvl4pPr>
      <a:lvl5pPr marL="2292355" indent="-254706" algn="l" defTabSz="509412" rtl="0" eaLnBrk="1" latinLnBrk="0" hangingPunct="1">
        <a:spcBef>
          <a:spcPct val="20000"/>
        </a:spcBef>
        <a:buFont typeface="Arial"/>
        <a:buChar char="»"/>
        <a:defRPr sz="2200" kern="1200">
          <a:solidFill>
            <a:schemeClr val="tx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7.jpeg"/><Relationship Id="rId7" Type="http://schemas.openxmlformats.org/officeDocument/2006/relationships/image" Target="../media/image4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jpe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ve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0363200" cy="7772400"/>
          </a:xfrm>
          <a:prstGeom prst="rect">
            <a:avLst/>
          </a:prstGeom>
        </p:spPr>
      </p:pic>
    </p:spTree>
    <p:extLst>
      <p:ext uri="{BB962C8B-B14F-4D97-AF65-F5344CB8AC3E}">
        <p14:creationId xmlns:p14="http://schemas.microsoft.com/office/powerpoint/2010/main" val="67601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 y="0"/>
            <a:ext cx="3670321" cy="7772400"/>
            <a:chOff x="0" y="0"/>
            <a:chExt cx="3352801" cy="7772400"/>
          </a:xfrm>
        </p:grpSpPr>
        <p:sp>
          <p:nvSpPr>
            <p:cNvPr id="5" name="Rectangle 4"/>
            <p:cNvSpPr/>
            <p:nvPr/>
          </p:nvSpPr>
          <p:spPr>
            <a:xfrm>
              <a:off x="0" y="0"/>
              <a:ext cx="3340100" cy="7772399"/>
            </a:xfrm>
            <a:prstGeom prst="rect">
              <a:avLst/>
            </a:prstGeom>
            <a:solidFill>
              <a:srgbClr val="F6B43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logotransparent.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6100" y="368300"/>
              <a:ext cx="2247900" cy="828694"/>
            </a:xfrm>
            <a:prstGeom prst="rect">
              <a:avLst/>
            </a:prstGeom>
          </p:spPr>
        </p:pic>
        <p:cxnSp>
          <p:nvCxnSpPr>
            <p:cNvPr id="7" name="Straight Connector 6"/>
            <p:cNvCxnSpPr/>
            <p:nvPr/>
          </p:nvCxnSpPr>
          <p:spPr>
            <a:xfrm>
              <a:off x="3352801" y="0"/>
              <a:ext cx="0" cy="7772400"/>
            </a:xfrm>
            <a:prstGeom prst="line">
              <a:avLst/>
            </a:prstGeom>
            <a:ln w="38100" cmpd="sng">
              <a:solidFill>
                <a:schemeClr val="bg1"/>
              </a:solidFill>
            </a:ln>
            <a:effectLst/>
          </p:spPr>
          <p:style>
            <a:lnRef idx="2">
              <a:schemeClr val="dk1"/>
            </a:lnRef>
            <a:fillRef idx="0">
              <a:schemeClr val="dk1"/>
            </a:fillRef>
            <a:effectRef idx="1">
              <a:schemeClr val="dk1"/>
            </a:effectRef>
            <a:fontRef idx="minor">
              <a:schemeClr val="tx1"/>
            </a:fontRef>
          </p:style>
        </p:cxnSp>
      </p:grpSp>
      <p:sp>
        <p:nvSpPr>
          <p:cNvPr id="10" name="Rectangle 9"/>
          <p:cNvSpPr/>
          <p:nvPr/>
        </p:nvSpPr>
        <p:spPr>
          <a:xfrm>
            <a:off x="152402" y="3286038"/>
            <a:ext cx="3340101" cy="1200329"/>
          </a:xfrm>
          <a:prstGeom prst="rect">
            <a:avLst/>
          </a:prstGeom>
        </p:spPr>
        <p:txBody>
          <a:bodyPr wrap="square" anchor="ctr">
            <a:spAutoFit/>
          </a:bodyPr>
          <a:lstStyle/>
          <a:p>
            <a:pPr indent="-274320" algn="ctr">
              <a:spcAft>
                <a:spcPts val="900"/>
              </a:spcAft>
            </a:pPr>
            <a:r>
              <a:rPr lang="en-GB" sz="3600" b="1" dirty="0">
                <a:solidFill>
                  <a:srgbClr val="512C1E"/>
                </a:solidFill>
                <a:latin typeface="Brandon grotesque"/>
              </a:rPr>
              <a:t>Handcrafted Dog Biscuits</a:t>
            </a:r>
          </a:p>
        </p:txBody>
      </p:sp>
      <p:pic>
        <p:nvPicPr>
          <p:cNvPr id="15" name="Picture 14">
            <a:extLst>
              <a:ext uri="{FF2B5EF4-FFF2-40B4-BE49-F238E27FC236}">
                <a16:creationId xmlns:a16="http://schemas.microsoft.com/office/drawing/2014/main" id="{75117FB5-86E2-48B2-88D5-23009E51C4F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Lst>
          </a:blip>
          <a:stretch>
            <a:fillRect/>
          </a:stretch>
        </p:blipFill>
        <p:spPr>
          <a:xfrm>
            <a:off x="3670322" y="-8252"/>
            <a:ext cx="6695194" cy="7791537"/>
          </a:xfrm>
          <a:prstGeom prst="rect">
            <a:avLst/>
          </a:prstGeom>
        </p:spPr>
      </p:pic>
    </p:spTree>
    <p:extLst>
      <p:ext uri="{BB962C8B-B14F-4D97-AF65-F5344CB8AC3E}">
        <p14:creationId xmlns:p14="http://schemas.microsoft.com/office/powerpoint/2010/main" val="1619888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46777" y="370370"/>
            <a:ext cx="7391575" cy="662311"/>
          </a:xfrm>
          <a:prstGeom prst="rect">
            <a:avLst/>
          </a:prstGeom>
          <a:noFill/>
        </p:spPr>
        <p:txBody>
          <a:bodyPr wrap="square" lIns="107265" tIns="53633" rIns="107265" bIns="53633" rtlCol="0">
            <a:spAutoFit/>
          </a:bodyPr>
          <a:lstStyle/>
          <a:p>
            <a:pPr defTabSz="493622">
              <a:spcBef>
                <a:spcPct val="0"/>
              </a:spcBef>
              <a:spcAft>
                <a:spcPts val="600"/>
              </a:spcAft>
            </a:pPr>
            <a:r>
              <a:rPr lang="en-GB" sz="3600" b="1" dirty="0">
                <a:solidFill>
                  <a:srgbClr val="512C1E"/>
                </a:solidFill>
                <a:latin typeface="Brandon grotesque"/>
                <a:ea typeface="+mj-ea"/>
                <a:cs typeface="+mj-cs"/>
              </a:rPr>
              <a:t>Handcrafted Dog Biscuits</a:t>
            </a:r>
          </a:p>
        </p:txBody>
      </p:sp>
      <p:sp>
        <p:nvSpPr>
          <p:cNvPr id="6" name="Rectangle 5"/>
          <p:cNvSpPr/>
          <p:nvPr/>
        </p:nvSpPr>
        <p:spPr>
          <a:xfrm>
            <a:off x="534693" y="1032682"/>
            <a:ext cx="3419689" cy="5642699"/>
          </a:xfrm>
          <a:prstGeom prst="rect">
            <a:avLst/>
          </a:prstGeom>
        </p:spPr>
        <p:txBody>
          <a:bodyPr wrap="square">
            <a:spAutoFit/>
          </a:bodyPr>
          <a:lstStyle/>
          <a:p>
            <a:pPr indent="-285750">
              <a:lnSpc>
                <a:spcPct val="150000"/>
              </a:lnSpc>
              <a:buClr>
                <a:srgbClr val="FFA400"/>
              </a:buClr>
              <a:buSzPct val="110000"/>
              <a:buFont typeface="Arial"/>
              <a:buChar char="•"/>
            </a:pPr>
            <a:r>
              <a:rPr lang="en-GB" sz="1800" b="1" dirty="0">
                <a:solidFill>
                  <a:srgbClr val="512C1E"/>
                </a:solidFill>
                <a:cs typeface="Arial"/>
              </a:rPr>
              <a:t>Grain &amp; Gluten Free Biscuits</a:t>
            </a:r>
          </a:p>
          <a:p>
            <a:pPr marL="795162" lvl="1" indent="-285750">
              <a:lnSpc>
                <a:spcPct val="150000"/>
              </a:lnSpc>
              <a:buClr>
                <a:srgbClr val="FFA400"/>
              </a:buClr>
              <a:buSzPct val="110000"/>
              <a:buFont typeface="Arial" panose="020B0604020202020204" pitchFamily="34" charset="0"/>
              <a:buChar char="•"/>
            </a:pPr>
            <a:r>
              <a:rPr lang="en-GB" sz="1500" dirty="0">
                <a:solidFill>
                  <a:srgbClr val="512C1E"/>
                </a:solidFill>
                <a:cs typeface="Arial"/>
              </a:rPr>
              <a:t>Bacon </a:t>
            </a:r>
          </a:p>
          <a:p>
            <a:pPr marL="795162" lvl="1" indent="-285750">
              <a:lnSpc>
                <a:spcPct val="150000"/>
              </a:lnSpc>
              <a:buClr>
                <a:srgbClr val="FFA400"/>
              </a:buClr>
              <a:buSzPct val="110000"/>
              <a:buFont typeface="Arial"/>
              <a:buChar char="•"/>
            </a:pPr>
            <a:r>
              <a:rPr lang="en-GB" sz="1500" dirty="0">
                <a:solidFill>
                  <a:srgbClr val="512C1E"/>
                </a:solidFill>
                <a:cs typeface="Arial"/>
              </a:rPr>
              <a:t>Pumpkin</a:t>
            </a:r>
          </a:p>
          <a:p>
            <a:pPr marL="795162" lvl="1" indent="-285750">
              <a:lnSpc>
                <a:spcPct val="150000"/>
              </a:lnSpc>
              <a:buClr>
                <a:srgbClr val="FFA400"/>
              </a:buClr>
              <a:buSzPct val="110000"/>
              <a:buFont typeface="Arial"/>
              <a:buChar char="•"/>
            </a:pPr>
            <a:r>
              <a:rPr lang="en-GB" sz="1500" dirty="0">
                <a:solidFill>
                  <a:srgbClr val="512C1E"/>
                </a:solidFill>
                <a:cs typeface="Arial"/>
              </a:rPr>
              <a:t>Gingerbread </a:t>
            </a:r>
            <a:endParaRPr lang="en-GB" sz="1400" dirty="0">
              <a:solidFill>
                <a:srgbClr val="512C1E"/>
              </a:solidFill>
              <a:cs typeface="Arial"/>
            </a:endParaRPr>
          </a:p>
          <a:p>
            <a:pPr indent="-285750">
              <a:lnSpc>
                <a:spcPct val="150000"/>
              </a:lnSpc>
              <a:buClr>
                <a:srgbClr val="FFA400"/>
              </a:buClr>
              <a:buSzPct val="110000"/>
              <a:buFont typeface="Arial"/>
              <a:buChar char="•"/>
            </a:pPr>
            <a:r>
              <a:rPr lang="en-GB" sz="1800" b="1" dirty="0">
                <a:solidFill>
                  <a:srgbClr val="512C1E"/>
                </a:solidFill>
                <a:cs typeface="Arial"/>
              </a:rPr>
              <a:t>Original Biscuits</a:t>
            </a:r>
          </a:p>
          <a:p>
            <a:pPr marL="795162" lvl="1" indent="-285750">
              <a:lnSpc>
                <a:spcPct val="150000"/>
              </a:lnSpc>
              <a:buClr>
                <a:srgbClr val="FFA400"/>
              </a:buClr>
              <a:buSzPct val="110000"/>
              <a:buFont typeface="Arial"/>
              <a:buChar char="•"/>
            </a:pPr>
            <a:r>
              <a:rPr lang="en-GB" sz="1500" dirty="0">
                <a:solidFill>
                  <a:srgbClr val="512C1E"/>
                </a:solidFill>
                <a:cs typeface="Arial"/>
              </a:rPr>
              <a:t>Bacon Brew </a:t>
            </a:r>
            <a:endParaRPr lang="en-GB" sz="1600" dirty="0">
              <a:solidFill>
                <a:srgbClr val="512C1E"/>
              </a:solidFill>
              <a:cs typeface="Arial"/>
            </a:endParaRPr>
          </a:p>
          <a:p>
            <a:pPr marL="285750" indent="-285750">
              <a:lnSpc>
                <a:spcPct val="150000"/>
              </a:lnSpc>
              <a:buClr>
                <a:srgbClr val="FFA400"/>
              </a:buClr>
              <a:buSzPct val="110000"/>
              <a:buFont typeface="Arial"/>
              <a:buChar char="•"/>
            </a:pPr>
            <a:r>
              <a:rPr lang="en-GB" sz="1500" b="1" dirty="0">
                <a:solidFill>
                  <a:srgbClr val="512C1E"/>
                </a:solidFill>
                <a:cs typeface="Arial"/>
              </a:rPr>
              <a:t>Limited Ingredients </a:t>
            </a:r>
            <a:br>
              <a:rPr lang="en-GB" sz="1500" dirty="0">
                <a:solidFill>
                  <a:srgbClr val="512C1E"/>
                </a:solidFill>
                <a:cs typeface="Arial"/>
              </a:rPr>
            </a:br>
            <a:r>
              <a:rPr lang="en-GB" sz="1100" dirty="0">
                <a:solidFill>
                  <a:srgbClr val="512C1E"/>
                </a:solidFill>
                <a:cs typeface="Arial"/>
              </a:rPr>
              <a:t>(4-7 ingredients per formula) </a:t>
            </a:r>
          </a:p>
          <a:p>
            <a:pPr marL="285750" indent="-285750">
              <a:lnSpc>
                <a:spcPct val="150000"/>
              </a:lnSpc>
              <a:buClr>
                <a:srgbClr val="FFA400"/>
              </a:buClr>
              <a:buSzPct val="110000"/>
              <a:buFont typeface="Arial"/>
              <a:buChar char="•"/>
            </a:pPr>
            <a:r>
              <a:rPr lang="en-GB" sz="1500" b="1" dirty="0">
                <a:solidFill>
                  <a:srgbClr val="512C1E"/>
                </a:solidFill>
                <a:cs typeface="Arial"/>
              </a:rPr>
              <a:t>Twice Baked Formulas</a:t>
            </a:r>
          </a:p>
          <a:p>
            <a:pPr marL="285750" indent="-285750">
              <a:lnSpc>
                <a:spcPct val="150000"/>
              </a:lnSpc>
              <a:buClr>
                <a:srgbClr val="FFA400"/>
              </a:buClr>
              <a:buSzPct val="110000"/>
              <a:buFont typeface="Arial"/>
              <a:buChar char="•"/>
            </a:pPr>
            <a:r>
              <a:rPr lang="en-GB" sz="1500" b="1" dirty="0">
                <a:solidFill>
                  <a:srgbClr val="512C1E"/>
                </a:solidFill>
                <a:cs typeface="Arial"/>
              </a:rPr>
              <a:t>Brew Biscuits repurposing spent grains</a:t>
            </a:r>
            <a:r>
              <a:rPr lang="en-GB" sz="1500" dirty="0">
                <a:solidFill>
                  <a:srgbClr val="512C1E"/>
                </a:solidFill>
                <a:cs typeface="Arial"/>
              </a:rPr>
              <a:t> from local Oregon Breweries</a:t>
            </a:r>
          </a:p>
          <a:p>
            <a:pPr marL="285750" indent="-285750">
              <a:lnSpc>
                <a:spcPct val="150000"/>
              </a:lnSpc>
              <a:buClr>
                <a:srgbClr val="FFA400"/>
              </a:buClr>
              <a:buSzPct val="110000"/>
              <a:buFont typeface="Arial"/>
              <a:buChar char="•"/>
            </a:pPr>
            <a:r>
              <a:rPr lang="en-GB" sz="1500" b="1" dirty="0">
                <a:solidFill>
                  <a:srgbClr val="512C1E"/>
                </a:solidFill>
                <a:cs typeface="Arial"/>
              </a:rPr>
              <a:t>Upcycled Ingredients </a:t>
            </a:r>
            <a:r>
              <a:rPr lang="en-GB" sz="1500" dirty="0">
                <a:solidFill>
                  <a:srgbClr val="512C1E"/>
                </a:solidFill>
                <a:cs typeface="Arial"/>
              </a:rPr>
              <a:t>for Eco-Friendly Dog Treats</a:t>
            </a:r>
          </a:p>
          <a:p>
            <a:pPr marL="285750" indent="-285750">
              <a:lnSpc>
                <a:spcPct val="150000"/>
              </a:lnSpc>
              <a:buClr>
                <a:srgbClr val="FFA400"/>
              </a:buClr>
              <a:buSzPct val="110000"/>
              <a:buFont typeface="Arial"/>
              <a:buChar char="•"/>
            </a:pPr>
            <a:r>
              <a:rPr lang="en-GB" sz="1500" b="1" dirty="0">
                <a:solidFill>
                  <a:srgbClr val="512C1E"/>
                </a:solidFill>
                <a:cs typeface="Arial"/>
              </a:rPr>
              <a:t>5 oz. Stand Up Pouches/6 per case</a:t>
            </a:r>
          </a:p>
          <a:p>
            <a:pPr marL="285750" indent="-285750">
              <a:lnSpc>
                <a:spcPct val="150000"/>
              </a:lnSpc>
              <a:buClr>
                <a:srgbClr val="FFA400"/>
              </a:buClr>
              <a:buSzPct val="110000"/>
              <a:buFont typeface="Arial"/>
              <a:buChar char="•"/>
            </a:pPr>
            <a:r>
              <a:rPr lang="en-GB" sz="1500" b="1" dirty="0">
                <a:solidFill>
                  <a:srgbClr val="512C1E"/>
                </a:solidFill>
                <a:cs typeface="Arial"/>
              </a:rPr>
              <a:t>SRP - 9.99</a:t>
            </a:r>
          </a:p>
          <a:p>
            <a:pPr marL="285750" indent="-285750">
              <a:lnSpc>
                <a:spcPct val="150000"/>
              </a:lnSpc>
              <a:buClr>
                <a:srgbClr val="FFA400"/>
              </a:buClr>
              <a:buSzPct val="110000"/>
              <a:buFont typeface="Arial"/>
              <a:buChar char="•"/>
            </a:pPr>
            <a:r>
              <a:rPr lang="en-GB" sz="1500" b="1" dirty="0">
                <a:solidFill>
                  <a:srgbClr val="512C1E"/>
                </a:solidFill>
              </a:rPr>
              <a:t>Made &amp; Sourced in the USA</a:t>
            </a:r>
          </a:p>
        </p:txBody>
      </p:sp>
      <p:pic>
        <p:nvPicPr>
          <p:cNvPr id="13" name="Picture 12" descr="logo.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97810" y="375772"/>
            <a:ext cx="1902789" cy="669609"/>
          </a:xfrm>
          <a:prstGeom prst="rect">
            <a:avLst/>
          </a:prstGeom>
        </p:spPr>
      </p:pic>
      <p:pic>
        <p:nvPicPr>
          <p:cNvPr id="7" name="Picture 6" descr="A close up of a box&#10;&#10;Description automatically generated">
            <a:extLst>
              <a:ext uri="{FF2B5EF4-FFF2-40B4-BE49-F238E27FC236}">
                <a16:creationId xmlns:a16="http://schemas.microsoft.com/office/drawing/2014/main" id="{BE154156-0982-7645-99DF-196DF6909C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8959" y="1194926"/>
            <a:ext cx="1762253" cy="2235725"/>
          </a:xfrm>
          <a:prstGeom prst="rect">
            <a:avLst/>
          </a:prstGeom>
        </p:spPr>
      </p:pic>
      <p:pic>
        <p:nvPicPr>
          <p:cNvPr id="8" name="Picture 7" descr="A close up of a box&#10;&#10;Description automatically generated">
            <a:extLst>
              <a:ext uri="{FF2B5EF4-FFF2-40B4-BE49-F238E27FC236}">
                <a16:creationId xmlns:a16="http://schemas.microsoft.com/office/drawing/2014/main" id="{7745DD4E-C07A-904A-8ABF-67E878C746A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08513" y="2850903"/>
            <a:ext cx="1762252" cy="2235725"/>
          </a:xfrm>
          <a:prstGeom prst="rect">
            <a:avLst/>
          </a:prstGeom>
        </p:spPr>
      </p:pic>
      <p:pic>
        <p:nvPicPr>
          <p:cNvPr id="10" name="Picture 9" descr="A close up of a box&#10;&#10;Description automatically generated">
            <a:extLst>
              <a:ext uri="{FF2B5EF4-FFF2-40B4-BE49-F238E27FC236}">
                <a16:creationId xmlns:a16="http://schemas.microsoft.com/office/drawing/2014/main" id="{C2C59A91-2F26-E545-B777-02280AA80E5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18142" y="4079490"/>
            <a:ext cx="1902789" cy="2235725"/>
          </a:xfrm>
          <a:prstGeom prst="rect">
            <a:avLst/>
          </a:prstGeom>
        </p:spPr>
      </p:pic>
      <p:pic>
        <p:nvPicPr>
          <p:cNvPr id="3" name="Picture 2">
            <a:extLst>
              <a:ext uri="{FF2B5EF4-FFF2-40B4-BE49-F238E27FC236}">
                <a16:creationId xmlns:a16="http://schemas.microsoft.com/office/drawing/2014/main" id="{2C79A665-1382-944A-A6D3-C785B859417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020931" y="2691502"/>
            <a:ext cx="1902789" cy="2415809"/>
          </a:xfrm>
          <a:prstGeom prst="rect">
            <a:avLst/>
          </a:prstGeom>
        </p:spPr>
      </p:pic>
      <p:pic>
        <p:nvPicPr>
          <p:cNvPr id="12" name="Picture 11" descr="A picture containing sitting, brown, food, bear&#10;&#10;Description automatically generated">
            <a:extLst>
              <a:ext uri="{FF2B5EF4-FFF2-40B4-BE49-F238E27FC236}">
                <a16:creationId xmlns:a16="http://schemas.microsoft.com/office/drawing/2014/main" id="{83B548D6-0301-4639-A6E8-E99F9930E83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278489" y="5048293"/>
            <a:ext cx="1913775" cy="1639085"/>
          </a:xfrm>
          <a:prstGeom prst="rect">
            <a:avLst/>
          </a:prstGeom>
        </p:spPr>
      </p:pic>
      <p:pic>
        <p:nvPicPr>
          <p:cNvPr id="14" name="Picture 13" descr="A picture containing sitting, old, food, fruit&#10;&#10;Description automatically generated">
            <a:extLst>
              <a:ext uri="{FF2B5EF4-FFF2-40B4-BE49-F238E27FC236}">
                <a16:creationId xmlns:a16="http://schemas.microsoft.com/office/drawing/2014/main" id="{54515F30-98AF-4EC8-A339-F24A723FE1F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329870" y="5465894"/>
            <a:ext cx="1370729" cy="1463612"/>
          </a:xfrm>
          <a:prstGeom prst="rect">
            <a:avLst/>
          </a:prstGeom>
        </p:spPr>
      </p:pic>
      <p:sp>
        <p:nvSpPr>
          <p:cNvPr id="16" name="Rectangle 15">
            <a:extLst>
              <a:ext uri="{FF2B5EF4-FFF2-40B4-BE49-F238E27FC236}">
                <a16:creationId xmlns:a16="http://schemas.microsoft.com/office/drawing/2014/main" id="{BBE0CE13-0D98-407C-AF2D-0EBE0E8CC485}"/>
              </a:ext>
            </a:extLst>
          </p:cNvPr>
          <p:cNvSpPr/>
          <p:nvPr/>
        </p:nvSpPr>
        <p:spPr>
          <a:xfrm>
            <a:off x="1" y="7543803"/>
            <a:ext cx="10363200" cy="228597"/>
          </a:xfrm>
          <a:prstGeom prst="rect">
            <a:avLst/>
          </a:prstGeom>
          <a:solidFill>
            <a:srgbClr val="EA69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0214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46777" y="370370"/>
            <a:ext cx="7391575" cy="662311"/>
          </a:xfrm>
          <a:prstGeom prst="rect">
            <a:avLst/>
          </a:prstGeom>
          <a:noFill/>
        </p:spPr>
        <p:txBody>
          <a:bodyPr wrap="square" lIns="107265" tIns="53633" rIns="107265" bIns="53633" rtlCol="0">
            <a:spAutoFit/>
          </a:bodyPr>
          <a:lstStyle/>
          <a:p>
            <a:pPr defTabSz="493622">
              <a:spcBef>
                <a:spcPct val="0"/>
              </a:spcBef>
              <a:spcAft>
                <a:spcPts val="600"/>
              </a:spcAft>
            </a:pPr>
            <a:r>
              <a:rPr lang="en-GB" sz="3600" b="1" dirty="0">
                <a:solidFill>
                  <a:srgbClr val="512C1E"/>
                </a:solidFill>
                <a:latin typeface="Brandon grotesque"/>
                <a:ea typeface="+mj-ea"/>
                <a:cs typeface="+mj-cs"/>
              </a:rPr>
              <a:t>Grain &amp; Gluten Free Dog Biscuits</a:t>
            </a:r>
          </a:p>
        </p:txBody>
      </p:sp>
      <p:sp>
        <p:nvSpPr>
          <p:cNvPr id="6" name="Rectangle 5"/>
          <p:cNvSpPr/>
          <p:nvPr/>
        </p:nvSpPr>
        <p:spPr>
          <a:xfrm>
            <a:off x="586848" y="771964"/>
            <a:ext cx="3419689" cy="1510798"/>
          </a:xfrm>
          <a:prstGeom prst="rect">
            <a:avLst/>
          </a:prstGeom>
        </p:spPr>
        <p:txBody>
          <a:bodyPr wrap="square">
            <a:spAutoFit/>
          </a:bodyPr>
          <a:lstStyle/>
          <a:p>
            <a:pPr>
              <a:lnSpc>
                <a:spcPct val="150000"/>
              </a:lnSpc>
              <a:buClr>
                <a:srgbClr val="FFA400"/>
              </a:buClr>
              <a:buSzPct val="110000"/>
            </a:pPr>
            <a:endParaRPr lang="en-GB" sz="1800" b="1" dirty="0">
              <a:solidFill>
                <a:srgbClr val="512C1E"/>
              </a:solidFill>
              <a:cs typeface="Arial"/>
            </a:endParaRPr>
          </a:p>
          <a:p>
            <a:pPr marL="795162" lvl="1" indent="-285750">
              <a:lnSpc>
                <a:spcPct val="150000"/>
              </a:lnSpc>
              <a:buClr>
                <a:srgbClr val="FFA400"/>
              </a:buClr>
              <a:buSzPct val="110000"/>
              <a:buFont typeface="Arial" panose="020B0604020202020204" pitchFamily="34" charset="0"/>
              <a:buChar char="•"/>
            </a:pPr>
            <a:r>
              <a:rPr lang="en-GB" sz="1500" b="1" dirty="0">
                <a:solidFill>
                  <a:srgbClr val="512C1E"/>
                </a:solidFill>
                <a:cs typeface="Arial"/>
              </a:rPr>
              <a:t>Bacon </a:t>
            </a:r>
          </a:p>
          <a:p>
            <a:pPr marL="795162" lvl="1" indent="-285750">
              <a:lnSpc>
                <a:spcPct val="150000"/>
              </a:lnSpc>
              <a:buClr>
                <a:srgbClr val="FFA400"/>
              </a:buClr>
              <a:buSzPct val="110000"/>
              <a:buFont typeface="Arial"/>
              <a:buChar char="•"/>
            </a:pPr>
            <a:r>
              <a:rPr lang="en-GB" sz="1500" b="1" dirty="0">
                <a:solidFill>
                  <a:srgbClr val="512C1E"/>
                </a:solidFill>
                <a:cs typeface="Arial"/>
              </a:rPr>
              <a:t>Pumpkin</a:t>
            </a:r>
          </a:p>
          <a:p>
            <a:pPr marL="795162" lvl="1" indent="-285750">
              <a:lnSpc>
                <a:spcPct val="150000"/>
              </a:lnSpc>
              <a:buClr>
                <a:srgbClr val="FFA400"/>
              </a:buClr>
              <a:buSzPct val="110000"/>
              <a:buFont typeface="Arial"/>
              <a:buChar char="•"/>
            </a:pPr>
            <a:r>
              <a:rPr lang="en-GB" sz="1500" b="1" dirty="0">
                <a:solidFill>
                  <a:srgbClr val="512C1E"/>
                </a:solidFill>
                <a:cs typeface="Arial"/>
              </a:rPr>
              <a:t>Gingerbread </a:t>
            </a:r>
            <a:endParaRPr lang="en-GB" sz="1400" b="1" dirty="0">
              <a:solidFill>
                <a:srgbClr val="512C1E"/>
              </a:solidFill>
              <a:cs typeface="Arial"/>
            </a:endParaRPr>
          </a:p>
        </p:txBody>
      </p:sp>
      <p:pic>
        <p:nvPicPr>
          <p:cNvPr id="13" name="Picture 12" descr="logo.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97810" y="375772"/>
            <a:ext cx="1902789" cy="669609"/>
          </a:xfrm>
          <a:prstGeom prst="rect">
            <a:avLst/>
          </a:prstGeom>
        </p:spPr>
      </p:pic>
      <p:pic>
        <p:nvPicPr>
          <p:cNvPr id="7" name="Picture 6" descr="A close up of a box&#10;&#10;Description automatically generated">
            <a:extLst>
              <a:ext uri="{FF2B5EF4-FFF2-40B4-BE49-F238E27FC236}">
                <a16:creationId xmlns:a16="http://schemas.microsoft.com/office/drawing/2014/main" id="{BE154156-0982-7645-99DF-196DF6909C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38351" y="2716403"/>
            <a:ext cx="1814596" cy="2304349"/>
          </a:xfrm>
          <a:prstGeom prst="rect">
            <a:avLst/>
          </a:prstGeom>
        </p:spPr>
      </p:pic>
      <p:pic>
        <p:nvPicPr>
          <p:cNvPr id="8" name="Picture 7" descr="A close up of a box&#10;&#10;Description automatically generated">
            <a:extLst>
              <a:ext uri="{FF2B5EF4-FFF2-40B4-BE49-F238E27FC236}">
                <a16:creationId xmlns:a16="http://schemas.microsoft.com/office/drawing/2014/main" id="{7745DD4E-C07A-904A-8ABF-67E878C746A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96502" y="2690914"/>
            <a:ext cx="1762252" cy="2235725"/>
          </a:xfrm>
          <a:prstGeom prst="rect">
            <a:avLst/>
          </a:prstGeom>
        </p:spPr>
      </p:pic>
      <p:pic>
        <p:nvPicPr>
          <p:cNvPr id="3" name="Picture 2">
            <a:extLst>
              <a:ext uri="{FF2B5EF4-FFF2-40B4-BE49-F238E27FC236}">
                <a16:creationId xmlns:a16="http://schemas.microsoft.com/office/drawing/2014/main" id="{2C79A665-1382-944A-A6D3-C785B859417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06537" y="2627832"/>
            <a:ext cx="1902789" cy="2415809"/>
          </a:xfrm>
          <a:prstGeom prst="rect">
            <a:avLst/>
          </a:prstGeom>
        </p:spPr>
      </p:pic>
      <p:pic>
        <p:nvPicPr>
          <p:cNvPr id="12" name="Picture 11" descr="A picture containing sitting, brown, food, bear&#10;&#10;Description automatically generated">
            <a:extLst>
              <a:ext uri="{FF2B5EF4-FFF2-40B4-BE49-F238E27FC236}">
                <a16:creationId xmlns:a16="http://schemas.microsoft.com/office/drawing/2014/main" id="{83B548D6-0301-4639-A6E8-E99F9930E83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842050" y="5489639"/>
            <a:ext cx="2067276" cy="1771010"/>
          </a:xfrm>
          <a:prstGeom prst="rect">
            <a:avLst/>
          </a:prstGeom>
        </p:spPr>
      </p:pic>
      <p:sp>
        <p:nvSpPr>
          <p:cNvPr id="16" name="Rectangle 15">
            <a:extLst>
              <a:ext uri="{FF2B5EF4-FFF2-40B4-BE49-F238E27FC236}">
                <a16:creationId xmlns:a16="http://schemas.microsoft.com/office/drawing/2014/main" id="{BBE0CE13-0D98-407C-AF2D-0EBE0E8CC485}"/>
              </a:ext>
            </a:extLst>
          </p:cNvPr>
          <p:cNvSpPr/>
          <p:nvPr/>
        </p:nvSpPr>
        <p:spPr>
          <a:xfrm>
            <a:off x="1" y="7543803"/>
            <a:ext cx="10363200" cy="228597"/>
          </a:xfrm>
          <a:prstGeom prst="rect">
            <a:avLst/>
          </a:prstGeom>
          <a:solidFill>
            <a:srgbClr val="EA69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50" name="Picture 2" descr="Grain &amp; Gluten-Free Bacon Biscuit Dog Treats">
            <a:extLst>
              <a:ext uri="{FF2B5EF4-FFF2-40B4-BE49-F238E27FC236}">
                <a16:creationId xmlns:a16="http://schemas.microsoft.com/office/drawing/2014/main" id="{D6360D9F-7DA4-452B-9C64-7F30F1CA1B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98079" y="5290925"/>
            <a:ext cx="2059960" cy="20599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ain &amp; Gluten-Free Pumpkin Biscuit Dog Treats">
            <a:extLst>
              <a:ext uri="{FF2B5EF4-FFF2-40B4-BE49-F238E27FC236}">
                <a16:creationId xmlns:a16="http://schemas.microsoft.com/office/drawing/2014/main" id="{2B179A93-840A-4FF2-A0B7-D6F70343B9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8794" y="5205241"/>
            <a:ext cx="2059960" cy="2059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247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46777" y="370370"/>
            <a:ext cx="7391575" cy="662311"/>
          </a:xfrm>
          <a:prstGeom prst="rect">
            <a:avLst/>
          </a:prstGeom>
          <a:noFill/>
        </p:spPr>
        <p:txBody>
          <a:bodyPr wrap="square" lIns="107265" tIns="53633" rIns="107265" bIns="53633" rtlCol="0">
            <a:spAutoFit/>
          </a:bodyPr>
          <a:lstStyle/>
          <a:p>
            <a:pPr defTabSz="493622">
              <a:spcBef>
                <a:spcPct val="0"/>
              </a:spcBef>
              <a:spcAft>
                <a:spcPts val="600"/>
              </a:spcAft>
            </a:pPr>
            <a:r>
              <a:rPr lang="en-US" sz="3600" b="1" dirty="0">
                <a:solidFill>
                  <a:srgbClr val="512C1E"/>
                </a:solidFill>
                <a:latin typeface="+mj-lt"/>
                <a:ea typeface="+mj-ea"/>
                <a:cs typeface="+mj-cs"/>
              </a:rPr>
              <a:t>Brew Biscuits &amp; Sustainability </a:t>
            </a:r>
            <a:endParaRPr lang="en-GB" sz="3600" b="1" dirty="0">
              <a:solidFill>
                <a:srgbClr val="512C1E"/>
              </a:solidFill>
              <a:latin typeface="Brandon grotesque"/>
              <a:ea typeface="+mj-ea"/>
              <a:cs typeface="+mj-cs"/>
            </a:endParaRPr>
          </a:p>
        </p:txBody>
      </p:sp>
      <p:sp>
        <p:nvSpPr>
          <p:cNvPr id="6" name="Rectangle 5"/>
          <p:cNvSpPr/>
          <p:nvPr/>
        </p:nvSpPr>
        <p:spPr>
          <a:xfrm>
            <a:off x="322393" y="3491782"/>
            <a:ext cx="5420664" cy="1243417"/>
          </a:xfrm>
          <a:prstGeom prst="rect">
            <a:avLst/>
          </a:prstGeom>
        </p:spPr>
        <p:txBody>
          <a:bodyPr wrap="square">
            <a:spAutoFit/>
          </a:bodyPr>
          <a:lstStyle/>
          <a:p>
            <a:pPr marL="514350" indent="-285750" defTabSz="914400">
              <a:lnSpc>
                <a:spcPct val="90000"/>
              </a:lnSpc>
              <a:spcAft>
                <a:spcPts val="600"/>
              </a:spcAft>
              <a:buClr>
                <a:srgbClr val="FFC000"/>
              </a:buClr>
              <a:buFont typeface="Arial" panose="020B0604020202020204" pitchFamily="34" charset="0"/>
              <a:buChar char="•"/>
            </a:pPr>
            <a:r>
              <a:rPr lang="en-US" sz="1800" dirty="0"/>
              <a:t>Upcycle spent grains beer &amp; whiskey malt, repurposing 4,350 pounds of spent grains in 2020!</a:t>
            </a:r>
          </a:p>
          <a:p>
            <a:pPr marL="514350" indent="-285750" defTabSz="914400">
              <a:lnSpc>
                <a:spcPct val="90000"/>
              </a:lnSpc>
              <a:spcAft>
                <a:spcPts val="600"/>
              </a:spcAft>
              <a:buClr>
                <a:srgbClr val="FFC000"/>
              </a:buClr>
              <a:buFont typeface="Arial" panose="020B0604020202020204" pitchFamily="34" charset="0"/>
              <a:buChar char="•"/>
            </a:pPr>
            <a:endParaRPr lang="en-US" sz="1800" dirty="0"/>
          </a:p>
          <a:p>
            <a:pPr marL="514350" indent="-285750" defTabSz="914400">
              <a:lnSpc>
                <a:spcPct val="90000"/>
              </a:lnSpc>
              <a:spcAft>
                <a:spcPts val="600"/>
              </a:spcAft>
              <a:buClr>
                <a:srgbClr val="FFC000"/>
              </a:buClr>
              <a:buFont typeface="Arial" panose="020B0604020202020204" pitchFamily="34" charset="0"/>
              <a:buChar char="•"/>
            </a:pPr>
            <a:r>
              <a:rPr lang="en-US" sz="1800" dirty="0"/>
              <a:t>From local breweries in Portland, OR. </a:t>
            </a:r>
          </a:p>
        </p:txBody>
      </p:sp>
      <p:pic>
        <p:nvPicPr>
          <p:cNvPr id="13" name="Picture 12" descr="logo.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97810" y="375772"/>
            <a:ext cx="1902789" cy="669609"/>
          </a:xfrm>
          <a:prstGeom prst="rect">
            <a:avLst/>
          </a:prstGeom>
        </p:spPr>
      </p:pic>
      <p:pic>
        <p:nvPicPr>
          <p:cNvPr id="10" name="Picture 9" descr="A close up of a box&#10;&#10;Description automatically generated">
            <a:extLst>
              <a:ext uri="{FF2B5EF4-FFF2-40B4-BE49-F238E27FC236}">
                <a16:creationId xmlns:a16="http://schemas.microsoft.com/office/drawing/2014/main" id="{C2C59A91-2F26-E545-B777-02280AA80E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48261" y="4696083"/>
            <a:ext cx="1959011" cy="2298070"/>
          </a:xfrm>
          <a:prstGeom prst="rect">
            <a:avLst/>
          </a:prstGeom>
        </p:spPr>
      </p:pic>
      <p:pic>
        <p:nvPicPr>
          <p:cNvPr id="14" name="Picture 13" descr="A picture containing sitting, old, food, fruit&#10;&#10;Description automatically generated">
            <a:extLst>
              <a:ext uri="{FF2B5EF4-FFF2-40B4-BE49-F238E27FC236}">
                <a16:creationId xmlns:a16="http://schemas.microsoft.com/office/drawing/2014/main" id="{54515F30-98AF-4EC8-A339-F24A723FE1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28502" y="5213980"/>
            <a:ext cx="2112264" cy="2253082"/>
          </a:xfrm>
          <a:prstGeom prst="rect">
            <a:avLst/>
          </a:prstGeom>
        </p:spPr>
      </p:pic>
      <p:sp>
        <p:nvSpPr>
          <p:cNvPr id="16" name="Rectangle 15">
            <a:extLst>
              <a:ext uri="{FF2B5EF4-FFF2-40B4-BE49-F238E27FC236}">
                <a16:creationId xmlns:a16="http://schemas.microsoft.com/office/drawing/2014/main" id="{BBE0CE13-0D98-407C-AF2D-0EBE0E8CC485}"/>
              </a:ext>
            </a:extLst>
          </p:cNvPr>
          <p:cNvSpPr/>
          <p:nvPr/>
        </p:nvSpPr>
        <p:spPr>
          <a:xfrm>
            <a:off x="1" y="7543803"/>
            <a:ext cx="10363200" cy="228597"/>
          </a:xfrm>
          <a:prstGeom prst="rect">
            <a:avLst/>
          </a:prstGeom>
          <a:solidFill>
            <a:srgbClr val="EA69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3E1E37CB-10F0-4828-8BF4-6DA11548F012}"/>
              </a:ext>
            </a:extLst>
          </p:cNvPr>
          <p:cNvSpPr txBox="1"/>
          <p:nvPr/>
        </p:nvSpPr>
        <p:spPr>
          <a:xfrm>
            <a:off x="633764" y="1023067"/>
            <a:ext cx="4332336" cy="1008592"/>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2800" b="1" dirty="0">
                <a:latin typeface="+mj-lt"/>
                <a:ea typeface="+mj-ea"/>
                <a:cs typeface="+mj-cs"/>
              </a:rPr>
              <a:t>Portland Pet Food’s Sustainability Commitment</a:t>
            </a:r>
          </a:p>
        </p:txBody>
      </p:sp>
      <p:pic>
        <p:nvPicPr>
          <p:cNvPr id="1026" name="Picture 2" descr="Brew Biscuits with Pumpkin Dog Treats">
            <a:extLst>
              <a:ext uri="{FF2B5EF4-FFF2-40B4-BE49-F238E27FC236}">
                <a16:creationId xmlns:a16="http://schemas.microsoft.com/office/drawing/2014/main" id="{2A5986AE-A666-46B1-8609-5CB4382901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0553" y="4330911"/>
            <a:ext cx="2996306" cy="29963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rew Biscuits with Beef Broth Dog Treats">
            <a:extLst>
              <a:ext uri="{FF2B5EF4-FFF2-40B4-BE49-F238E27FC236}">
                <a16:creationId xmlns:a16="http://schemas.microsoft.com/office/drawing/2014/main" id="{BF775B0B-5CB9-48D3-B24F-87D8AE5F7B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7732" y="1189993"/>
            <a:ext cx="2996306" cy="299630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A01C149A-FB23-4BAC-AFE8-F1209CD95D62}"/>
              </a:ext>
            </a:extLst>
          </p:cNvPr>
          <p:cNvSpPr/>
          <p:nvPr/>
        </p:nvSpPr>
        <p:spPr>
          <a:xfrm>
            <a:off x="1422727" y="1694210"/>
            <a:ext cx="3419689" cy="1510798"/>
          </a:xfrm>
          <a:prstGeom prst="rect">
            <a:avLst/>
          </a:prstGeom>
        </p:spPr>
        <p:txBody>
          <a:bodyPr wrap="square">
            <a:spAutoFit/>
          </a:bodyPr>
          <a:lstStyle/>
          <a:p>
            <a:pPr>
              <a:lnSpc>
                <a:spcPct val="150000"/>
              </a:lnSpc>
              <a:buClr>
                <a:srgbClr val="FFA400"/>
              </a:buClr>
              <a:buSzPct val="110000"/>
            </a:pPr>
            <a:endParaRPr lang="en-GB" sz="1800" b="1" dirty="0">
              <a:solidFill>
                <a:srgbClr val="512C1E"/>
              </a:solidFill>
              <a:cs typeface="Arial"/>
            </a:endParaRPr>
          </a:p>
          <a:p>
            <a:pPr marL="795162" lvl="1" indent="-285750">
              <a:lnSpc>
                <a:spcPct val="150000"/>
              </a:lnSpc>
              <a:buClr>
                <a:srgbClr val="FFA400"/>
              </a:buClr>
              <a:buSzPct val="110000"/>
              <a:buFont typeface="Arial" panose="020B0604020202020204" pitchFamily="34" charset="0"/>
              <a:buChar char="•"/>
            </a:pPr>
            <a:r>
              <a:rPr lang="en-GB" sz="1500" b="1" dirty="0">
                <a:solidFill>
                  <a:srgbClr val="512C1E"/>
                </a:solidFill>
                <a:cs typeface="Arial"/>
              </a:rPr>
              <a:t>Bacon  </a:t>
            </a:r>
          </a:p>
          <a:p>
            <a:pPr marL="795162" lvl="1" indent="-285750">
              <a:lnSpc>
                <a:spcPct val="150000"/>
              </a:lnSpc>
              <a:buClr>
                <a:srgbClr val="FFA400"/>
              </a:buClr>
              <a:buSzPct val="110000"/>
              <a:buFont typeface="Arial"/>
              <a:buChar char="•"/>
            </a:pPr>
            <a:r>
              <a:rPr lang="en-GB" sz="1500" b="1" dirty="0">
                <a:solidFill>
                  <a:srgbClr val="512C1E"/>
                </a:solidFill>
                <a:cs typeface="Arial"/>
              </a:rPr>
              <a:t>Beef Broth</a:t>
            </a:r>
          </a:p>
          <a:p>
            <a:pPr marL="795162" lvl="1" indent="-285750">
              <a:lnSpc>
                <a:spcPct val="150000"/>
              </a:lnSpc>
              <a:buClr>
                <a:srgbClr val="FFA400"/>
              </a:buClr>
              <a:buSzPct val="110000"/>
              <a:buFont typeface="Arial"/>
              <a:buChar char="•"/>
            </a:pPr>
            <a:r>
              <a:rPr lang="en-GB" sz="1500" b="1" dirty="0">
                <a:solidFill>
                  <a:srgbClr val="512C1E"/>
                </a:solidFill>
                <a:cs typeface="Arial"/>
              </a:rPr>
              <a:t>Pumpkin </a:t>
            </a:r>
            <a:endParaRPr lang="en-GB" sz="1400" b="1" dirty="0">
              <a:solidFill>
                <a:srgbClr val="512C1E"/>
              </a:solidFill>
              <a:cs typeface="Arial"/>
            </a:endParaRPr>
          </a:p>
        </p:txBody>
      </p:sp>
    </p:spTree>
    <p:extLst>
      <p:ext uri="{BB962C8B-B14F-4D97-AF65-F5344CB8AC3E}">
        <p14:creationId xmlns:p14="http://schemas.microsoft.com/office/powerpoint/2010/main" val="586133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46777" y="370370"/>
            <a:ext cx="7391575" cy="662311"/>
          </a:xfrm>
          <a:prstGeom prst="rect">
            <a:avLst/>
          </a:prstGeom>
          <a:noFill/>
        </p:spPr>
        <p:txBody>
          <a:bodyPr wrap="square" lIns="107265" tIns="53633" rIns="107265" bIns="53633" rtlCol="0">
            <a:spAutoFit/>
          </a:bodyPr>
          <a:lstStyle/>
          <a:p>
            <a:pPr defTabSz="493622">
              <a:spcBef>
                <a:spcPct val="0"/>
              </a:spcBef>
              <a:spcAft>
                <a:spcPts val="600"/>
              </a:spcAft>
            </a:pPr>
            <a:r>
              <a:rPr lang="en-GB" sz="3600" b="1" dirty="0">
                <a:solidFill>
                  <a:srgbClr val="512C1E"/>
                </a:solidFill>
                <a:latin typeface="Brandon grotesque"/>
                <a:ea typeface="+mj-ea"/>
                <a:cs typeface="+mj-cs"/>
              </a:rPr>
              <a:t>What is a </a:t>
            </a:r>
            <a:r>
              <a:rPr lang="en-GB" sz="3600" b="1" i="1" dirty="0">
                <a:solidFill>
                  <a:srgbClr val="512C1E"/>
                </a:solidFill>
                <a:latin typeface="Brandon grotesque"/>
                <a:ea typeface="+mj-ea"/>
                <a:cs typeface="+mj-cs"/>
              </a:rPr>
              <a:t>Brew Biscuit??</a:t>
            </a:r>
            <a:endParaRPr lang="en-GB" sz="3600" b="1" dirty="0">
              <a:solidFill>
                <a:srgbClr val="512C1E"/>
              </a:solidFill>
              <a:latin typeface="Brandon grotesque"/>
              <a:ea typeface="+mj-ea"/>
              <a:cs typeface="+mj-cs"/>
            </a:endParaRPr>
          </a:p>
        </p:txBody>
      </p:sp>
      <p:sp>
        <p:nvSpPr>
          <p:cNvPr id="16" name="Rectangle 15">
            <a:extLst>
              <a:ext uri="{FF2B5EF4-FFF2-40B4-BE49-F238E27FC236}">
                <a16:creationId xmlns:a16="http://schemas.microsoft.com/office/drawing/2014/main" id="{BBE0CE13-0D98-407C-AF2D-0EBE0E8CC485}"/>
              </a:ext>
            </a:extLst>
          </p:cNvPr>
          <p:cNvSpPr/>
          <p:nvPr/>
        </p:nvSpPr>
        <p:spPr>
          <a:xfrm>
            <a:off x="1" y="7543803"/>
            <a:ext cx="10363200" cy="228597"/>
          </a:xfrm>
          <a:prstGeom prst="rect">
            <a:avLst/>
          </a:prstGeom>
          <a:solidFill>
            <a:srgbClr val="EA69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46CB6B41-AF87-4FA9-9E53-0992BF493720}"/>
              </a:ext>
            </a:extLst>
          </p:cNvPr>
          <p:cNvPicPr>
            <a:picLocks noChangeAspect="1"/>
          </p:cNvPicPr>
          <p:nvPr/>
        </p:nvPicPr>
        <p:blipFill>
          <a:blip r:embed="rId2"/>
          <a:stretch>
            <a:fillRect/>
          </a:stretch>
        </p:blipFill>
        <p:spPr>
          <a:xfrm>
            <a:off x="0" y="2304303"/>
            <a:ext cx="10363200" cy="4830543"/>
          </a:xfrm>
          <a:prstGeom prst="rect">
            <a:avLst/>
          </a:prstGeom>
        </p:spPr>
      </p:pic>
      <p:sp>
        <p:nvSpPr>
          <p:cNvPr id="15" name="Rectangle 14">
            <a:extLst>
              <a:ext uri="{FF2B5EF4-FFF2-40B4-BE49-F238E27FC236}">
                <a16:creationId xmlns:a16="http://schemas.microsoft.com/office/drawing/2014/main" id="{38CB6021-2AF4-40C7-9D71-CBDAE248DEFD}"/>
              </a:ext>
            </a:extLst>
          </p:cNvPr>
          <p:cNvSpPr/>
          <p:nvPr/>
        </p:nvSpPr>
        <p:spPr>
          <a:xfrm>
            <a:off x="646777" y="1229057"/>
            <a:ext cx="8763441" cy="923330"/>
          </a:xfrm>
          <a:prstGeom prst="rect">
            <a:avLst/>
          </a:prstGeom>
        </p:spPr>
        <p:txBody>
          <a:bodyPr wrap="square">
            <a:spAutoFit/>
          </a:bodyPr>
          <a:lstStyle/>
          <a:p>
            <a:pPr>
              <a:buClr>
                <a:srgbClr val="FFA400"/>
              </a:buClr>
              <a:buSzPct val="110000"/>
            </a:pPr>
            <a:r>
              <a:rPr lang="en-GB" sz="1800" b="1" dirty="0">
                <a:solidFill>
                  <a:srgbClr val="512C1E"/>
                </a:solidFill>
                <a:cs typeface="Arial"/>
              </a:rPr>
              <a:t>A nutritious, sustainable way to get as close to sharing a brew with your best bud!</a:t>
            </a:r>
          </a:p>
          <a:p>
            <a:pPr>
              <a:buClr>
                <a:srgbClr val="FFA400"/>
              </a:buClr>
              <a:buSzPct val="110000"/>
            </a:pPr>
            <a:r>
              <a:rPr lang="en-GB" sz="1800" b="1" dirty="0">
                <a:solidFill>
                  <a:srgbClr val="512C1E"/>
                </a:solidFill>
                <a:cs typeface="Arial"/>
              </a:rPr>
              <a:t>By partnering with local breweries, we upcycle spent grains to generate barley for these biscuits… Here’s how it works:</a:t>
            </a:r>
          </a:p>
        </p:txBody>
      </p:sp>
      <p:pic>
        <p:nvPicPr>
          <p:cNvPr id="6" name="Picture 5" descr="logo.jpg">
            <a:extLst>
              <a:ext uri="{FF2B5EF4-FFF2-40B4-BE49-F238E27FC236}">
                <a16:creationId xmlns:a16="http://schemas.microsoft.com/office/drawing/2014/main" id="{5D8A33AE-3E8F-40B1-8A7B-ECC3255B10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97810" y="375772"/>
            <a:ext cx="1902789" cy="669609"/>
          </a:xfrm>
          <a:prstGeom prst="rect">
            <a:avLst/>
          </a:prstGeom>
        </p:spPr>
      </p:pic>
    </p:spTree>
    <p:extLst>
      <p:ext uri="{BB962C8B-B14F-4D97-AF65-F5344CB8AC3E}">
        <p14:creationId xmlns:p14="http://schemas.microsoft.com/office/powerpoint/2010/main" val="2278823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A8AB6A3-AF26-4261-A6A5-9F5D38A74A8B}"/>
              </a:ext>
            </a:extLst>
          </p:cNvPr>
          <p:cNvSpPr txBox="1"/>
          <p:nvPr/>
        </p:nvSpPr>
        <p:spPr>
          <a:xfrm>
            <a:off x="6017941" y="2166410"/>
            <a:ext cx="3902928" cy="5093034"/>
          </a:xfrm>
          <a:prstGeom prst="rect">
            <a:avLst/>
          </a:prstGeom>
        </p:spPr>
        <p:txBody>
          <a:bodyPr vert="horz" lIns="91440" tIns="45720" rIns="91440" bIns="45720" rtlCol="0">
            <a:noAutofit/>
          </a:bodyPr>
          <a:lstStyle/>
          <a:p>
            <a:pPr marL="228600" indent="-228600" defTabSz="914400">
              <a:lnSpc>
                <a:spcPct val="90000"/>
              </a:lnSpc>
              <a:spcAft>
                <a:spcPts val="600"/>
              </a:spcAft>
              <a:buFont typeface="Arial" panose="020B0604020202020204" pitchFamily="34" charset="0"/>
              <a:buChar char="•"/>
            </a:pPr>
            <a:endParaRPr lang="en-US" dirty="0"/>
          </a:p>
        </p:txBody>
      </p:sp>
      <p:sp>
        <p:nvSpPr>
          <p:cNvPr id="10" name="Rectangle 9">
            <a:extLst>
              <a:ext uri="{FF2B5EF4-FFF2-40B4-BE49-F238E27FC236}">
                <a16:creationId xmlns:a16="http://schemas.microsoft.com/office/drawing/2014/main" id="{AA944153-59A1-442F-A4B7-EE2318B1DA00}"/>
              </a:ext>
            </a:extLst>
          </p:cNvPr>
          <p:cNvSpPr/>
          <p:nvPr/>
        </p:nvSpPr>
        <p:spPr>
          <a:xfrm>
            <a:off x="152400" y="7543801"/>
            <a:ext cx="10058400" cy="228599"/>
          </a:xfrm>
          <a:prstGeom prst="rect">
            <a:avLst/>
          </a:prstGeom>
          <a:solidFill>
            <a:srgbClr val="EA69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12ADF65D-5AE7-4FC8-AD5B-9A7F3BC6DD74}"/>
              </a:ext>
            </a:extLst>
          </p:cNvPr>
          <p:cNvPicPr>
            <a:picLocks noChangeAspect="1"/>
          </p:cNvPicPr>
          <p:nvPr/>
        </p:nvPicPr>
        <p:blipFill>
          <a:blip r:embed="rId3"/>
          <a:stretch>
            <a:fillRect/>
          </a:stretch>
        </p:blipFill>
        <p:spPr>
          <a:xfrm>
            <a:off x="152400" y="34083"/>
            <a:ext cx="7406550" cy="7508972"/>
          </a:xfrm>
          <a:prstGeom prst="rect">
            <a:avLst/>
          </a:prstGeom>
        </p:spPr>
      </p:pic>
      <p:sp>
        <p:nvSpPr>
          <p:cNvPr id="13" name="TextBox 12">
            <a:extLst>
              <a:ext uri="{FF2B5EF4-FFF2-40B4-BE49-F238E27FC236}">
                <a16:creationId xmlns:a16="http://schemas.microsoft.com/office/drawing/2014/main" id="{B5D85B5E-57C0-44DC-B205-747E9A8A2F48}"/>
              </a:ext>
            </a:extLst>
          </p:cNvPr>
          <p:cNvSpPr txBox="1"/>
          <p:nvPr/>
        </p:nvSpPr>
        <p:spPr>
          <a:xfrm>
            <a:off x="7521600" y="2318810"/>
            <a:ext cx="2551669" cy="5093034"/>
          </a:xfrm>
          <a:prstGeom prst="rect">
            <a:avLst/>
          </a:prstGeom>
        </p:spPr>
        <p:txBody>
          <a:bodyPr vert="horz" lIns="91440" tIns="45720" rIns="91440" bIns="45720" rtlCol="0">
            <a:noAutofit/>
          </a:bodyPr>
          <a:lstStyle/>
          <a:p>
            <a:pPr marL="571500" indent="-342900" defTabSz="914400">
              <a:lnSpc>
                <a:spcPct val="90000"/>
              </a:lnSpc>
              <a:spcAft>
                <a:spcPts val="600"/>
              </a:spcAft>
              <a:buFont typeface="Wingdings" panose="05000000000000000000" pitchFamily="2" charset="2"/>
              <a:buChar char="Ø"/>
            </a:pPr>
            <a:r>
              <a:rPr lang="en-US" dirty="0"/>
              <a:t>As to </a:t>
            </a:r>
            <a:r>
              <a:rPr lang="en-US" dirty="0" err="1"/>
              <a:t>TerraCycle</a:t>
            </a:r>
            <a:r>
              <a:rPr lang="en-US" dirty="0"/>
              <a:t>, consumers may partner with group for recycling program as to returning bags. </a:t>
            </a:r>
          </a:p>
          <a:p>
            <a:pPr marL="571500" indent="-342900" defTabSz="914400">
              <a:lnSpc>
                <a:spcPct val="90000"/>
              </a:lnSpc>
              <a:spcAft>
                <a:spcPts val="600"/>
              </a:spcAft>
              <a:buFont typeface="Wingdings" panose="05000000000000000000" pitchFamily="2" charset="2"/>
              <a:buChar char="Ø"/>
            </a:pPr>
            <a:endParaRPr lang="en-US" dirty="0"/>
          </a:p>
          <a:p>
            <a:pPr marL="571500" indent="-342900" defTabSz="914400">
              <a:lnSpc>
                <a:spcPct val="90000"/>
              </a:lnSpc>
              <a:spcAft>
                <a:spcPts val="600"/>
              </a:spcAft>
              <a:buFont typeface="Wingdings" panose="05000000000000000000" pitchFamily="2" charset="2"/>
              <a:buChar char="Ø"/>
            </a:pPr>
            <a:r>
              <a:rPr lang="en-US" dirty="0"/>
              <a:t>At this time, our packaging is not biodegradable. </a:t>
            </a:r>
          </a:p>
        </p:txBody>
      </p:sp>
      <p:pic>
        <p:nvPicPr>
          <p:cNvPr id="8" name="Picture 7" descr="logo.jpg">
            <a:extLst>
              <a:ext uri="{FF2B5EF4-FFF2-40B4-BE49-F238E27FC236}">
                <a16:creationId xmlns:a16="http://schemas.microsoft.com/office/drawing/2014/main" id="{CCDF7D4B-3058-4C87-9F25-FA31295FB8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97810" y="375772"/>
            <a:ext cx="1902789" cy="669609"/>
          </a:xfrm>
          <a:prstGeom prst="rect">
            <a:avLst/>
          </a:prstGeom>
        </p:spPr>
      </p:pic>
    </p:spTree>
    <p:extLst>
      <p:ext uri="{BB962C8B-B14F-4D97-AF65-F5344CB8AC3E}">
        <p14:creationId xmlns:p14="http://schemas.microsoft.com/office/powerpoint/2010/main" val="3480327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944153-59A1-442F-A4B7-EE2318B1DA00}"/>
              </a:ext>
            </a:extLst>
          </p:cNvPr>
          <p:cNvSpPr/>
          <p:nvPr/>
        </p:nvSpPr>
        <p:spPr>
          <a:xfrm>
            <a:off x="152400" y="7543801"/>
            <a:ext cx="10058400" cy="228599"/>
          </a:xfrm>
          <a:prstGeom prst="rect">
            <a:avLst/>
          </a:prstGeom>
          <a:solidFill>
            <a:srgbClr val="EA69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Plant growing in a concrete crack">
            <a:extLst>
              <a:ext uri="{FF2B5EF4-FFF2-40B4-BE49-F238E27FC236}">
                <a16:creationId xmlns:a16="http://schemas.microsoft.com/office/drawing/2014/main" id="{465343BE-F1F3-4204-8E07-60F385D2944F}"/>
              </a:ext>
            </a:extLst>
          </p:cNvPr>
          <p:cNvPicPr>
            <a:picLocks noChangeAspect="1"/>
          </p:cNvPicPr>
          <p:nvPr/>
        </p:nvPicPr>
        <p:blipFill rotWithShape="1">
          <a:blip r:embed="rId3"/>
          <a:srcRect l="19559" r="38194"/>
          <a:stretch/>
        </p:blipFill>
        <p:spPr>
          <a:xfrm>
            <a:off x="5291502" y="10"/>
            <a:ext cx="4919298" cy="77723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Box 5">
            <a:extLst>
              <a:ext uri="{FF2B5EF4-FFF2-40B4-BE49-F238E27FC236}">
                <a16:creationId xmlns:a16="http://schemas.microsoft.com/office/drawing/2014/main" id="{4E7337D9-4397-468C-8560-6D0049945ED2}"/>
              </a:ext>
            </a:extLst>
          </p:cNvPr>
          <p:cNvSpPr txBox="1"/>
          <p:nvPr/>
        </p:nvSpPr>
        <p:spPr>
          <a:xfrm>
            <a:off x="843915" y="578909"/>
            <a:ext cx="4332336" cy="1008592"/>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2800" b="1" dirty="0">
                <a:latin typeface="+mj-lt"/>
                <a:ea typeface="+mj-ea"/>
                <a:cs typeface="+mj-cs"/>
              </a:rPr>
              <a:t>Portland Pet Food’s Sustainability Commitment</a:t>
            </a:r>
          </a:p>
        </p:txBody>
      </p:sp>
      <p:sp>
        <p:nvSpPr>
          <p:cNvPr id="8" name="TextBox 7">
            <a:extLst>
              <a:ext uri="{FF2B5EF4-FFF2-40B4-BE49-F238E27FC236}">
                <a16:creationId xmlns:a16="http://schemas.microsoft.com/office/drawing/2014/main" id="{C7072FBB-200D-4790-AC8C-97E77EA2215E}"/>
              </a:ext>
            </a:extLst>
          </p:cNvPr>
          <p:cNvSpPr txBox="1"/>
          <p:nvPr/>
        </p:nvSpPr>
        <p:spPr>
          <a:xfrm>
            <a:off x="841400" y="1460767"/>
            <a:ext cx="4332336" cy="750886"/>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2400" i="1" u="sng" dirty="0">
                <a:latin typeface="+mj-lt"/>
                <a:ea typeface="+mj-ea"/>
                <a:cs typeface="+mj-cs"/>
              </a:rPr>
              <a:t>And people have taken notice</a:t>
            </a:r>
            <a:endParaRPr lang="en-US" sz="2400" b="1" i="1" u="sng" dirty="0">
              <a:solidFill>
                <a:srgbClr val="0070C0"/>
              </a:solidFill>
              <a:latin typeface="+mj-lt"/>
              <a:ea typeface="+mj-ea"/>
              <a:cs typeface="+mj-cs"/>
            </a:endParaRPr>
          </a:p>
        </p:txBody>
      </p:sp>
      <p:sp>
        <p:nvSpPr>
          <p:cNvPr id="9" name="TextBox 8">
            <a:extLst>
              <a:ext uri="{FF2B5EF4-FFF2-40B4-BE49-F238E27FC236}">
                <a16:creationId xmlns:a16="http://schemas.microsoft.com/office/drawing/2014/main" id="{FE6ACF62-2DD3-48F0-8235-E38E786AB28A}"/>
              </a:ext>
            </a:extLst>
          </p:cNvPr>
          <p:cNvSpPr txBox="1"/>
          <p:nvPr/>
        </p:nvSpPr>
        <p:spPr>
          <a:xfrm>
            <a:off x="787400" y="2148577"/>
            <a:ext cx="4152900" cy="4834149"/>
          </a:xfrm>
          <a:prstGeom prst="rect">
            <a:avLst/>
          </a:prstGeom>
        </p:spPr>
        <p:txBody>
          <a:bodyPr vert="horz" lIns="91440" tIns="45720" rIns="91440" bIns="45720" rtlCol="0">
            <a:normAutofit fontScale="92500" lnSpcReduction="20000"/>
          </a:bodyPr>
          <a:lstStyle/>
          <a:p>
            <a:pPr defTabSz="914400">
              <a:lnSpc>
                <a:spcPct val="90000"/>
              </a:lnSpc>
              <a:spcAft>
                <a:spcPts val="600"/>
              </a:spcAft>
            </a:pPr>
            <a:r>
              <a:rPr lang="en-US" sz="2400" dirty="0"/>
              <a:t>There is room for improvement in sustainability efforts in the pet food industry, with less than 5% of pet food packaging being recyclable. People have been impressed with PPFC’s efforts:</a:t>
            </a:r>
          </a:p>
          <a:p>
            <a:pPr marL="685800" indent="-342900" defTabSz="914400">
              <a:lnSpc>
                <a:spcPct val="90000"/>
              </a:lnSpc>
              <a:spcAft>
                <a:spcPts val="600"/>
              </a:spcAft>
              <a:buFont typeface="Wingdings" panose="05000000000000000000" pitchFamily="2" charset="2"/>
              <a:buChar char="Ø"/>
            </a:pPr>
            <a:r>
              <a:rPr lang="en-US" sz="2400" dirty="0"/>
              <a:t>Accredited as a </a:t>
            </a:r>
            <a:r>
              <a:rPr lang="en-US" sz="2400" b="1" dirty="0">
                <a:solidFill>
                  <a:srgbClr val="0070C0"/>
                </a:solidFill>
              </a:rPr>
              <a:t>Top-20 Brand by Pet Sustainability Coalition </a:t>
            </a:r>
          </a:p>
          <a:p>
            <a:pPr marL="685800" indent="-342900" defTabSz="914400">
              <a:lnSpc>
                <a:spcPct val="90000"/>
              </a:lnSpc>
              <a:spcAft>
                <a:spcPts val="600"/>
              </a:spcAft>
              <a:buFont typeface="Wingdings" panose="05000000000000000000" pitchFamily="2" charset="2"/>
              <a:buChar char="Ø"/>
            </a:pPr>
            <a:r>
              <a:rPr lang="en-US" sz="2400" dirty="0"/>
              <a:t>The only pet food part of the </a:t>
            </a:r>
            <a:r>
              <a:rPr lang="en-US" sz="2400" b="1" dirty="0">
                <a:solidFill>
                  <a:srgbClr val="0070C0"/>
                </a:solidFill>
              </a:rPr>
              <a:t>Good Food Guild</a:t>
            </a:r>
            <a:r>
              <a:rPr lang="en-US" sz="2400" dirty="0"/>
              <a:t> – an organization with extremely high expectations on sourcing and sustainability</a:t>
            </a:r>
          </a:p>
          <a:p>
            <a:pPr marL="685800" indent="-342900" defTabSz="914400">
              <a:lnSpc>
                <a:spcPct val="90000"/>
              </a:lnSpc>
              <a:spcAft>
                <a:spcPts val="600"/>
              </a:spcAft>
              <a:buFont typeface="Wingdings" panose="05000000000000000000" pitchFamily="2" charset="2"/>
              <a:buChar char="Ø"/>
            </a:pPr>
            <a:r>
              <a:rPr lang="en-US" sz="2400" dirty="0"/>
              <a:t>A member of the </a:t>
            </a:r>
            <a:r>
              <a:rPr lang="en-US" sz="2400" b="1" dirty="0">
                <a:solidFill>
                  <a:srgbClr val="0070C0"/>
                </a:solidFill>
              </a:rPr>
              <a:t>Upcycled Food Association</a:t>
            </a:r>
          </a:p>
          <a:p>
            <a:pPr marL="685800" indent="-342900" defTabSz="914400">
              <a:lnSpc>
                <a:spcPct val="90000"/>
              </a:lnSpc>
              <a:spcAft>
                <a:spcPts val="600"/>
              </a:spcAft>
              <a:buFont typeface="Wingdings" panose="05000000000000000000" pitchFamily="2" charset="2"/>
              <a:buChar char="Ø"/>
            </a:pPr>
            <a:r>
              <a:rPr lang="en-US" sz="2400" dirty="0"/>
              <a:t>And continually looking to improve!</a:t>
            </a:r>
          </a:p>
        </p:txBody>
      </p:sp>
      <p:pic>
        <p:nvPicPr>
          <p:cNvPr id="11" name="Picture 10" descr="logo.jpg">
            <a:extLst>
              <a:ext uri="{FF2B5EF4-FFF2-40B4-BE49-F238E27FC236}">
                <a16:creationId xmlns:a16="http://schemas.microsoft.com/office/drawing/2014/main" id="{945EDB8A-DB71-49A7-8DA8-B29D0C3FB4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97810" y="375772"/>
            <a:ext cx="1902789" cy="669609"/>
          </a:xfrm>
          <a:prstGeom prst="rect">
            <a:avLst/>
          </a:prstGeom>
        </p:spPr>
      </p:pic>
    </p:spTree>
    <p:extLst>
      <p:ext uri="{BB962C8B-B14F-4D97-AF65-F5344CB8AC3E}">
        <p14:creationId xmlns:p14="http://schemas.microsoft.com/office/powerpoint/2010/main" val="2356384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jpg">
            <a:extLst>
              <a:ext uri="{FF2B5EF4-FFF2-40B4-BE49-F238E27FC236}">
                <a16:creationId xmlns:a16="http://schemas.microsoft.com/office/drawing/2014/main" id="{099D329A-56BA-4582-B5D4-0165858699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97810" y="375772"/>
            <a:ext cx="1902789" cy="669609"/>
          </a:xfrm>
          <a:prstGeom prst="rect">
            <a:avLst/>
          </a:prstGeom>
        </p:spPr>
      </p:pic>
      <p:sp>
        <p:nvSpPr>
          <p:cNvPr id="9" name="TextBox 8">
            <a:extLst>
              <a:ext uri="{FF2B5EF4-FFF2-40B4-BE49-F238E27FC236}">
                <a16:creationId xmlns:a16="http://schemas.microsoft.com/office/drawing/2014/main" id="{EF6D1954-0141-4E50-B4C0-15416DC80A3E}"/>
              </a:ext>
            </a:extLst>
          </p:cNvPr>
          <p:cNvSpPr txBox="1"/>
          <p:nvPr/>
        </p:nvSpPr>
        <p:spPr>
          <a:xfrm>
            <a:off x="544449" y="374904"/>
            <a:ext cx="7391575" cy="662311"/>
          </a:xfrm>
          <a:prstGeom prst="rect">
            <a:avLst/>
          </a:prstGeom>
          <a:noFill/>
        </p:spPr>
        <p:txBody>
          <a:bodyPr wrap="square" lIns="107265" tIns="53633" rIns="107265" bIns="53633" rtlCol="0">
            <a:spAutoFit/>
          </a:bodyPr>
          <a:lstStyle/>
          <a:p>
            <a:pPr defTabSz="493622">
              <a:spcBef>
                <a:spcPct val="0"/>
              </a:spcBef>
              <a:spcAft>
                <a:spcPts val="600"/>
              </a:spcAft>
            </a:pPr>
            <a:r>
              <a:rPr lang="en-GB" sz="3600" b="1" dirty="0">
                <a:solidFill>
                  <a:srgbClr val="512C1E"/>
                </a:solidFill>
                <a:latin typeface="Brandon grotesque"/>
                <a:ea typeface="+mj-ea"/>
                <a:cs typeface="+mj-cs"/>
              </a:rPr>
              <a:t>PPFC Loyalty Program @ Indie Pet</a:t>
            </a:r>
          </a:p>
        </p:txBody>
      </p:sp>
      <p:sp>
        <p:nvSpPr>
          <p:cNvPr id="27" name="Rectangle 26">
            <a:extLst>
              <a:ext uri="{FF2B5EF4-FFF2-40B4-BE49-F238E27FC236}">
                <a16:creationId xmlns:a16="http://schemas.microsoft.com/office/drawing/2014/main" id="{13FE6CDF-7916-428D-9338-0260BBA66B2B}"/>
              </a:ext>
            </a:extLst>
          </p:cNvPr>
          <p:cNvSpPr/>
          <p:nvPr/>
        </p:nvSpPr>
        <p:spPr>
          <a:xfrm>
            <a:off x="1" y="7543803"/>
            <a:ext cx="10363200" cy="228597"/>
          </a:xfrm>
          <a:prstGeom prst="rect">
            <a:avLst/>
          </a:prstGeom>
          <a:solidFill>
            <a:srgbClr val="EA69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B60372ED-3963-4675-9F4A-546DC4DBDEDE}"/>
              </a:ext>
            </a:extLst>
          </p:cNvPr>
          <p:cNvSpPr/>
          <p:nvPr/>
        </p:nvSpPr>
        <p:spPr>
          <a:xfrm>
            <a:off x="131506" y="4366470"/>
            <a:ext cx="5050093" cy="1716111"/>
          </a:xfrm>
          <a:prstGeom prst="rect">
            <a:avLst/>
          </a:prstGeom>
          <a:noFill/>
          <a:ln w="12700">
            <a:noFill/>
            <a:prstDash val="solid"/>
          </a:ln>
        </p:spPr>
        <p:txBody>
          <a:bodyPr wrap="square" tIns="72000" anchor="t">
            <a:noAutofit/>
          </a:bodyPr>
          <a:lstStyle/>
          <a:p>
            <a:pPr marL="285750" indent="-285750">
              <a:lnSpc>
                <a:spcPct val="130000"/>
              </a:lnSpc>
              <a:buClr>
                <a:srgbClr val="FFA400"/>
              </a:buClr>
              <a:buSzPct val="110000"/>
              <a:buFont typeface="Arial"/>
              <a:buChar char="•"/>
            </a:pPr>
            <a:r>
              <a:rPr lang="en-GB" dirty="0">
                <a:solidFill>
                  <a:srgbClr val="512C1E"/>
                </a:solidFill>
                <a:latin typeface="Brandon grotesque"/>
                <a:cs typeface="Arial" panose="020B0604020202020204" pitchFamily="34" charset="0"/>
              </a:rPr>
              <a:t>In a category known for low cost of switching, we will drive repeat purchase and loyalty by having our biscuits on Astro Loyalty</a:t>
            </a:r>
          </a:p>
          <a:p>
            <a:pPr marL="285750" indent="-285750">
              <a:lnSpc>
                <a:spcPct val="130000"/>
              </a:lnSpc>
              <a:buClr>
                <a:srgbClr val="FFA400"/>
              </a:buClr>
              <a:buSzPct val="110000"/>
              <a:buFont typeface="Arial"/>
              <a:buChar char="•"/>
            </a:pPr>
            <a:r>
              <a:rPr lang="en-GB" dirty="0">
                <a:solidFill>
                  <a:srgbClr val="512C1E"/>
                </a:solidFill>
                <a:latin typeface="Brandon grotesque"/>
                <a:cs typeface="Arial" panose="020B0604020202020204" pitchFamily="34" charset="0"/>
              </a:rPr>
              <a:t>Program structured as buy 10 get 1 free</a:t>
            </a:r>
          </a:p>
        </p:txBody>
      </p:sp>
      <p:pic>
        <p:nvPicPr>
          <p:cNvPr id="5" name="Picture 4">
            <a:extLst>
              <a:ext uri="{FF2B5EF4-FFF2-40B4-BE49-F238E27FC236}">
                <a16:creationId xmlns:a16="http://schemas.microsoft.com/office/drawing/2014/main" id="{D2422340-C18C-4EDD-AD53-930CD67C9D83}"/>
              </a:ext>
            </a:extLst>
          </p:cNvPr>
          <p:cNvPicPr>
            <a:picLocks noChangeAspect="1"/>
          </p:cNvPicPr>
          <p:nvPr/>
        </p:nvPicPr>
        <p:blipFill>
          <a:blip r:embed="rId3"/>
          <a:stretch>
            <a:fillRect/>
          </a:stretch>
        </p:blipFill>
        <p:spPr>
          <a:xfrm>
            <a:off x="984771" y="3501318"/>
            <a:ext cx="2847801" cy="987169"/>
          </a:xfrm>
          <a:prstGeom prst="rect">
            <a:avLst/>
          </a:prstGeom>
        </p:spPr>
      </p:pic>
      <p:sp>
        <p:nvSpPr>
          <p:cNvPr id="7" name="TextBox 6">
            <a:extLst>
              <a:ext uri="{FF2B5EF4-FFF2-40B4-BE49-F238E27FC236}">
                <a16:creationId xmlns:a16="http://schemas.microsoft.com/office/drawing/2014/main" id="{41E6F686-AE38-4835-9924-0695552CA09F}"/>
              </a:ext>
            </a:extLst>
          </p:cNvPr>
          <p:cNvSpPr txBox="1"/>
          <p:nvPr/>
        </p:nvSpPr>
        <p:spPr>
          <a:xfrm>
            <a:off x="789037" y="1303191"/>
            <a:ext cx="3239267" cy="461665"/>
          </a:xfrm>
          <a:prstGeom prst="rect">
            <a:avLst/>
          </a:prstGeom>
          <a:noFill/>
        </p:spPr>
        <p:txBody>
          <a:bodyPr wrap="square" rtlCol="0">
            <a:spAutoFit/>
          </a:bodyPr>
          <a:lstStyle/>
          <a:p>
            <a:pPr algn="ctr"/>
            <a:r>
              <a:rPr lang="en-US" sz="2400" b="1" u="sng" dirty="0"/>
              <a:t>BISCUITS STRATEGY</a:t>
            </a:r>
          </a:p>
        </p:txBody>
      </p:sp>
      <p:sp>
        <p:nvSpPr>
          <p:cNvPr id="11" name="Rectangle 10">
            <a:extLst>
              <a:ext uri="{FF2B5EF4-FFF2-40B4-BE49-F238E27FC236}">
                <a16:creationId xmlns:a16="http://schemas.microsoft.com/office/drawing/2014/main" id="{1BB48D1B-A88C-4D85-B5F1-BA0DA7FDA900}"/>
              </a:ext>
            </a:extLst>
          </p:cNvPr>
          <p:cNvSpPr/>
          <p:nvPr/>
        </p:nvSpPr>
        <p:spPr>
          <a:xfrm>
            <a:off x="5428645" y="4363838"/>
            <a:ext cx="4738329" cy="1716111"/>
          </a:xfrm>
          <a:prstGeom prst="rect">
            <a:avLst/>
          </a:prstGeom>
          <a:noFill/>
          <a:ln w="12700">
            <a:noFill/>
            <a:prstDash val="solid"/>
          </a:ln>
        </p:spPr>
        <p:txBody>
          <a:bodyPr wrap="square" tIns="72000" anchor="t">
            <a:noAutofit/>
          </a:bodyPr>
          <a:lstStyle/>
          <a:p>
            <a:pPr marL="285750" indent="-285750">
              <a:lnSpc>
                <a:spcPct val="130000"/>
              </a:lnSpc>
              <a:buClr>
                <a:srgbClr val="FFA400"/>
              </a:buClr>
              <a:buSzPct val="110000"/>
              <a:buFont typeface="Arial"/>
              <a:buChar char="•"/>
            </a:pPr>
            <a:r>
              <a:rPr lang="en-GB" dirty="0">
                <a:solidFill>
                  <a:srgbClr val="512C1E"/>
                </a:solidFill>
                <a:latin typeface="Brandon grotesque"/>
                <a:cs typeface="Arial" panose="020B0604020202020204" pitchFamily="34" charset="0"/>
              </a:rPr>
              <a:t>We know our meals naturally drive high repeat upon trial so we will utilize Astro Offers to stimulate purchase through $$ off and Buy-Get programs throughout the year</a:t>
            </a:r>
          </a:p>
        </p:txBody>
      </p:sp>
      <p:sp>
        <p:nvSpPr>
          <p:cNvPr id="12" name="TextBox 11">
            <a:extLst>
              <a:ext uri="{FF2B5EF4-FFF2-40B4-BE49-F238E27FC236}">
                <a16:creationId xmlns:a16="http://schemas.microsoft.com/office/drawing/2014/main" id="{80F53BCF-10CD-484A-89E8-EC61C5FDEB45}"/>
              </a:ext>
            </a:extLst>
          </p:cNvPr>
          <p:cNvSpPr txBox="1"/>
          <p:nvPr/>
        </p:nvSpPr>
        <p:spPr>
          <a:xfrm>
            <a:off x="6363777" y="1299437"/>
            <a:ext cx="2868063" cy="461665"/>
          </a:xfrm>
          <a:prstGeom prst="rect">
            <a:avLst/>
          </a:prstGeom>
          <a:noFill/>
        </p:spPr>
        <p:txBody>
          <a:bodyPr wrap="square" rtlCol="0">
            <a:spAutoFit/>
          </a:bodyPr>
          <a:lstStyle/>
          <a:p>
            <a:pPr algn="ctr"/>
            <a:r>
              <a:rPr lang="en-US" sz="2400" b="1" u="sng" dirty="0"/>
              <a:t>MEALS STRATEGY</a:t>
            </a:r>
          </a:p>
        </p:txBody>
      </p:sp>
      <p:pic>
        <p:nvPicPr>
          <p:cNvPr id="10" name="Picture 9">
            <a:extLst>
              <a:ext uri="{FF2B5EF4-FFF2-40B4-BE49-F238E27FC236}">
                <a16:creationId xmlns:a16="http://schemas.microsoft.com/office/drawing/2014/main" id="{66B5E896-420A-477A-9910-35FB320823E0}"/>
              </a:ext>
            </a:extLst>
          </p:cNvPr>
          <p:cNvPicPr>
            <a:picLocks noChangeAspect="1"/>
          </p:cNvPicPr>
          <p:nvPr/>
        </p:nvPicPr>
        <p:blipFill>
          <a:blip r:embed="rId4"/>
          <a:stretch>
            <a:fillRect/>
          </a:stretch>
        </p:blipFill>
        <p:spPr>
          <a:xfrm>
            <a:off x="6440728" y="3538236"/>
            <a:ext cx="2714164" cy="917594"/>
          </a:xfrm>
          <a:prstGeom prst="rect">
            <a:avLst/>
          </a:prstGeom>
        </p:spPr>
      </p:pic>
      <p:sp>
        <p:nvSpPr>
          <p:cNvPr id="13" name="Rectangle: Rounded Corners 12">
            <a:extLst>
              <a:ext uri="{FF2B5EF4-FFF2-40B4-BE49-F238E27FC236}">
                <a16:creationId xmlns:a16="http://schemas.microsoft.com/office/drawing/2014/main" id="{8DCE6A64-42E1-45D4-B1CE-F80764B4E99C}"/>
              </a:ext>
            </a:extLst>
          </p:cNvPr>
          <p:cNvSpPr/>
          <p:nvPr/>
        </p:nvSpPr>
        <p:spPr>
          <a:xfrm>
            <a:off x="1" y="6640286"/>
            <a:ext cx="10363198" cy="903517"/>
          </a:xfrm>
          <a:prstGeom prst="roundRect">
            <a:avLst/>
          </a:prstGeom>
          <a:solidFill>
            <a:srgbClr val="F6B43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tx1"/>
                </a:solidFill>
              </a:rPr>
              <a:t>Marketing is working on point of sale that can be included in store to get loud about the new programs. If you have thoughts on best practices, please share.</a:t>
            </a:r>
          </a:p>
        </p:txBody>
      </p:sp>
      <p:pic>
        <p:nvPicPr>
          <p:cNvPr id="15" name="Picture 14">
            <a:extLst>
              <a:ext uri="{FF2B5EF4-FFF2-40B4-BE49-F238E27FC236}">
                <a16:creationId xmlns:a16="http://schemas.microsoft.com/office/drawing/2014/main" id="{687E13A3-07C9-431F-AFA5-2740DF744BD2}"/>
              </a:ext>
            </a:extLst>
          </p:cNvPr>
          <p:cNvPicPr>
            <a:picLocks noChangeAspect="1"/>
          </p:cNvPicPr>
          <p:nvPr/>
        </p:nvPicPr>
        <p:blipFill>
          <a:blip r:embed="rId5"/>
          <a:stretch>
            <a:fillRect/>
          </a:stretch>
        </p:blipFill>
        <p:spPr>
          <a:xfrm>
            <a:off x="1051590" y="1939173"/>
            <a:ext cx="2714164" cy="1498025"/>
          </a:xfrm>
          <a:prstGeom prst="rect">
            <a:avLst/>
          </a:prstGeom>
        </p:spPr>
      </p:pic>
      <p:pic>
        <p:nvPicPr>
          <p:cNvPr id="17" name="Picture 16">
            <a:extLst>
              <a:ext uri="{FF2B5EF4-FFF2-40B4-BE49-F238E27FC236}">
                <a16:creationId xmlns:a16="http://schemas.microsoft.com/office/drawing/2014/main" id="{2BD95A14-5E38-4033-B153-782BF1C24014}"/>
              </a:ext>
            </a:extLst>
          </p:cNvPr>
          <p:cNvPicPr>
            <a:picLocks noChangeAspect="1"/>
          </p:cNvPicPr>
          <p:nvPr/>
        </p:nvPicPr>
        <p:blipFill>
          <a:blip r:embed="rId6"/>
          <a:stretch>
            <a:fillRect/>
          </a:stretch>
        </p:blipFill>
        <p:spPr>
          <a:xfrm>
            <a:off x="5672831" y="2015158"/>
            <a:ext cx="4249954" cy="1488463"/>
          </a:xfrm>
          <a:prstGeom prst="rect">
            <a:avLst/>
          </a:prstGeom>
        </p:spPr>
      </p:pic>
    </p:spTree>
    <p:extLst>
      <p:ext uri="{BB962C8B-B14F-4D97-AF65-F5344CB8AC3E}">
        <p14:creationId xmlns:p14="http://schemas.microsoft.com/office/powerpoint/2010/main" val="3797240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jpg">
            <a:extLst>
              <a:ext uri="{FF2B5EF4-FFF2-40B4-BE49-F238E27FC236}">
                <a16:creationId xmlns:a16="http://schemas.microsoft.com/office/drawing/2014/main" id="{099D329A-56BA-4582-B5D4-0165858699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97810" y="375772"/>
            <a:ext cx="1902789" cy="669609"/>
          </a:xfrm>
          <a:prstGeom prst="rect">
            <a:avLst/>
          </a:prstGeom>
        </p:spPr>
      </p:pic>
      <p:sp>
        <p:nvSpPr>
          <p:cNvPr id="9" name="TextBox 8">
            <a:extLst>
              <a:ext uri="{FF2B5EF4-FFF2-40B4-BE49-F238E27FC236}">
                <a16:creationId xmlns:a16="http://schemas.microsoft.com/office/drawing/2014/main" id="{EF6D1954-0141-4E50-B4C0-15416DC80A3E}"/>
              </a:ext>
            </a:extLst>
          </p:cNvPr>
          <p:cNvSpPr txBox="1"/>
          <p:nvPr/>
        </p:nvSpPr>
        <p:spPr>
          <a:xfrm>
            <a:off x="649224" y="374904"/>
            <a:ext cx="7391575" cy="662311"/>
          </a:xfrm>
          <a:prstGeom prst="rect">
            <a:avLst/>
          </a:prstGeom>
          <a:noFill/>
        </p:spPr>
        <p:txBody>
          <a:bodyPr wrap="square" lIns="107265" tIns="53633" rIns="107265" bIns="53633" rtlCol="0">
            <a:spAutoFit/>
          </a:bodyPr>
          <a:lstStyle/>
          <a:p>
            <a:pPr defTabSz="493622">
              <a:spcBef>
                <a:spcPct val="0"/>
              </a:spcBef>
              <a:spcAft>
                <a:spcPts val="600"/>
              </a:spcAft>
            </a:pPr>
            <a:r>
              <a:rPr lang="en-GB" sz="3600" b="1" dirty="0">
                <a:solidFill>
                  <a:srgbClr val="512C1E"/>
                </a:solidFill>
                <a:latin typeface="Brandon grotesque"/>
                <a:ea typeface="+mj-ea"/>
                <a:cs typeface="+mj-cs"/>
              </a:rPr>
              <a:t>Hear from our customers</a:t>
            </a:r>
          </a:p>
        </p:txBody>
      </p:sp>
      <p:grpSp>
        <p:nvGrpSpPr>
          <p:cNvPr id="25" name="Group 24">
            <a:extLst>
              <a:ext uri="{FF2B5EF4-FFF2-40B4-BE49-F238E27FC236}">
                <a16:creationId xmlns:a16="http://schemas.microsoft.com/office/drawing/2014/main" id="{947C7367-A418-44C0-AD99-9FB2048B0580}"/>
              </a:ext>
            </a:extLst>
          </p:cNvPr>
          <p:cNvGrpSpPr/>
          <p:nvPr/>
        </p:nvGrpSpPr>
        <p:grpSpPr>
          <a:xfrm>
            <a:off x="640107" y="1210759"/>
            <a:ext cx="9082986" cy="5973812"/>
            <a:chOff x="1266825" y="1319263"/>
            <a:chExt cx="7829550" cy="5867079"/>
          </a:xfrm>
        </p:grpSpPr>
        <p:grpSp>
          <p:nvGrpSpPr>
            <p:cNvPr id="23" name="Group 22">
              <a:extLst>
                <a:ext uri="{FF2B5EF4-FFF2-40B4-BE49-F238E27FC236}">
                  <a16:creationId xmlns:a16="http://schemas.microsoft.com/office/drawing/2014/main" id="{0B253106-68BE-462B-B779-9A689996192C}"/>
                </a:ext>
              </a:extLst>
            </p:cNvPr>
            <p:cNvGrpSpPr/>
            <p:nvPr/>
          </p:nvGrpSpPr>
          <p:grpSpPr>
            <a:xfrm>
              <a:off x="1266825" y="1319263"/>
              <a:ext cx="7829550" cy="5867079"/>
              <a:chOff x="1266825" y="1319263"/>
              <a:chExt cx="7829550" cy="5867079"/>
            </a:xfrm>
          </p:grpSpPr>
          <p:pic>
            <p:nvPicPr>
              <p:cNvPr id="16" name="Picture 15">
                <a:extLst>
                  <a:ext uri="{FF2B5EF4-FFF2-40B4-BE49-F238E27FC236}">
                    <a16:creationId xmlns:a16="http://schemas.microsoft.com/office/drawing/2014/main" id="{EF693F36-CCA2-4561-BCDA-118FD2CB40A3}"/>
                  </a:ext>
                </a:extLst>
              </p:cNvPr>
              <p:cNvPicPr>
                <a:picLocks noChangeAspect="1"/>
              </p:cNvPicPr>
              <p:nvPr/>
            </p:nvPicPr>
            <p:blipFill>
              <a:blip r:embed="rId3"/>
              <a:stretch>
                <a:fillRect/>
              </a:stretch>
            </p:blipFill>
            <p:spPr>
              <a:xfrm>
                <a:off x="1266825" y="1319263"/>
                <a:ext cx="7829550" cy="5867079"/>
              </a:xfrm>
              <a:prstGeom prst="rect">
                <a:avLst/>
              </a:prstGeom>
            </p:spPr>
          </p:pic>
          <p:sp>
            <p:nvSpPr>
              <p:cNvPr id="21" name="Rectangle 20">
                <a:extLst>
                  <a:ext uri="{FF2B5EF4-FFF2-40B4-BE49-F238E27FC236}">
                    <a16:creationId xmlns:a16="http://schemas.microsoft.com/office/drawing/2014/main" id="{7B51BCDC-E4A5-4767-BE49-E8A4C5CF2980}"/>
                  </a:ext>
                </a:extLst>
              </p:cNvPr>
              <p:cNvSpPr/>
              <p:nvPr/>
            </p:nvSpPr>
            <p:spPr>
              <a:xfrm>
                <a:off x="7248525" y="5255665"/>
                <a:ext cx="1704975" cy="43076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29C07DB-F246-4D6D-A2AE-43028C18208E}"/>
                  </a:ext>
                </a:extLst>
              </p:cNvPr>
              <p:cNvSpPr/>
              <p:nvPr/>
            </p:nvSpPr>
            <p:spPr>
              <a:xfrm>
                <a:off x="5857875" y="5461823"/>
                <a:ext cx="1704975" cy="43076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D33FCC52-7B53-4D5E-A0B9-7DDCC760CAAC}"/>
                </a:ext>
              </a:extLst>
            </p:cNvPr>
            <p:cNvSpPr/>
            <p:nvPr/>
          </p:nvSpPr>
          <p:spPr>
            <a:xfrm>
              <a:off x="5596128" y="3333749"/>
              <a:ext cx="3063240" cy="246888"/>
            </a:xfrm>
            <a:prstGeom prst="rect">
              <a:avLst/>
            </a:prstGeom>
            <a:solidFill>
              <a:srgbClr val="80CCB8">
                <a:alpha val="10000"/>
              </a:srgbClr>
            </a:solidFill>
            <a:ln w="15875">
              <a:solidFill>
                <a:srgbClr val="255B4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72F299B-FFE3-4F21-A7AC-223E7D46AFFC}"/>
                </a:ext>
              </a:extLst>
            </p:cNvPr>
            <p:cNvSpPr/>
            <p:nvPr/>
          </p:nvSpPr>
          <p:spPr>
            <a:xfrm>
              <a:off x="1495425" y="2790825"/>
              <a:ext cx="3182493" cy="436624"/>
            </a:xfrm>
            <a:prstGeom prst="rect">
              <a:avLst/>
            </a:prstGeom>
            <a:solidFill>
              <a:srgbClr val="80CCB8">
                <a:alpha val="10000"/>
              </a:srgbClr>
            </a:solidFill>
            <a:ln w="15875">
              <a:solidFill>
                <a:srgbClr val="255B4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5B54C2E-C787-44BA-9596-E60021ECA2F2}"/>
                </a:ext>
              </a:extLst>
            </p:cNvPr>
            <p:cNvSpPr/>
            <p:nvPr/>
          </p:nvSpPr>
          <p:spPr>
            <a:xfrm>
              <a:off x="2019300" y="5333999"/>
              <a:ext cx="2134743" cy="255649"/>
            </a:xfrm>
            <a:prstGeom prst="rect">
              <a:avLst/>
            </a:prstGeom>
            <a:solidFill>
              <a:srgbClr val="80CCB8">
                <a:alpha val="10000"/>
              </a:srgbClr>
            </a:solidFill>
            <a:ln w="15875">
              <a:solidFill>
                <a:srgbClr val="255B4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55A26FD-9EBA-49C3-AD39-D88B98D7EE53}"/>
                </a:ext>
              </a:extLst>
            </p:cNvPr>
            <p:cNvSpPr/>
            <p:nvPr/>
          </p:nvSpPr>
          <p:spPr>
            <a:xfrm>
              <a:off x="5419725" y="5000016"/>
              <a:ext cx="2378085" cy="255649"/>
            </a:xfrm>
            <a:prstGeom prst="rect">
              <a:avLst/>
            </a:prstGeom>
            <a:solidFill>
              <a:srgbClr val="80CCB8">
                <a:alpha val="10000"/>
              </a:srgbClr>
            </a:solidFill>
            <a:ln w="15875">
              <a:solidFill>
                <a:srgbClr val="255B4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A615997-0133-4B65-BD68-347287EB59B9}"/>
                </a:ext>
              </a:extLst>
            </p:cNvPr>
            <p:cNvSpPr/>
            <p:nvPr/>
          </p:nvSpPr>
          <p:spPr>
            <a:xfrm>
              <a:off x="5564099" y="6547219"/>
              <a:ext cx="2846476" cy="255649"/>
            </a:xfrm>
            <a:prstGeom prst="rect">
              <a:avLst/>
            </a:prstGeom>
            <a:solidFill>
              <a:srgbClr val="80CCB8">
                <a:alpha val="10000"/>
              </a:srgbClr>
            </a:solidFill>
            <a:ln w="15875">
              <a:solidFill>
                <a:srgbClr val="255B4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13FE6CDF-7916-428D-9338-0260BBA66B2B}"/>
              </a:ext>
            </a:extLst>
          </p:cNvPr>
          <p:cNvSpPr/>
          <p:nvPr/>
        </p:nvSpPr>
        <p:spPr>
          <a:xfrm>
            <a:off x="1" y="7543803"/>
            <a:ext cx="10363200" cy="228597"/>
          </a:xfrm>
          <a:prstGeom prst="rect">
            <a:avLst/>
          </a:prstGeom>
          <a:solidFill>
            <a:srgbClr val="EA69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18641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C53B7E-4064-AE4F-B41B-18117BA2586F}"/>
              </a:ext>
            </a:extLst>
          </p:cNvPr>
          <p:cNvSpPr/>
          <p:nvPr/>
        </p:nvSpPr>
        <p:spPr>
          <a:xfrm>
            <a:off x="1" y="7537347"/>
            <a:ext cx="10363199" cy="235053"/>
          </a:xfrm>
          <a:prstGeom prst="rect">
            <a:avLst/>
          </a:prstGeom>
          <a:solidFill>
            <a:srgbClr val="EA69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0C34CE68-B12D-864B-8973-4AD636C29F81}"/>
              </a:ext>
            </a:extLst>
          </p:cNvPr>
          <p:cNvSpPr>
            <a:spLocks noGrp="1"/>
          </p:cNvSpPr>
          <p:nvPr>
            <p:ph type="title"/>
          </p:nvPr>
        </p:nvSpPr>
        <p:spPr/>
        <p:txBody>
          <a:bodyPr/>
          <a:lstStyle/>
          <a:p>
            <a:r>
              <a:rPr lang="en-US" dirty="0"/>
              <a:t>   </a:t>
            </a:r>
          </a:p>
        </p:txBody>
      </p:sp>
      <p:pic>
        <p:nvPicPr>
          <p:cNvPr id="8" name="Content Placeholder 7" descr="A screenshot of a cell phone&#10;&#10;Description automatically generated">
            <a:extLst>
              <a:ext uri="{FF2B5EF4-FFF2-40B4-BE49-F238E27FC236}">
                <a16:creationId xmlns:a16="http://schemas.microsoft.com/office/drawing/2014/main" id="{1A09F824-D158-AB4B-9023-2CAC43DC5A1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 y="0"/>
            <a:ext cx="10363200" cy="7537344"/>
          </a:xfrm>
        </p:spPr>
      </p:pic>
    </p:spTree>
    <p:extLst>
      <p:ext uri="{BB962C8B-B14F-4D97-AF65-F5344CB8AC3E}">
        <p14:creationId xmlns:p14="http://schemas.microsoft.com/office/powerpoint/2010/main" val="1572617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71574" y="1551569"/>
            <a:ext cx="5460781" cy="4762033"/>
          </a:xfrm>
          <a:prstGeom prst="rect">
            <a:avLst/>
          </a:prstGeom>
          <a:noFill/>
          <a:ln w="12700">
            <a:noFill/>
            <a:prstDash val="solid"/>
          </a:ln>
        </p:spPr>
        <p:txBody>
          <a:bodyPr wrap="square" tIns="72000" anchor="t">
            <a:noAutofit/>
          </a:bodyPr>
          <a:lstStyle/>
          <a:p>
            <a:pPr>
              <a:lnSpc>
                <a:spcPct val="130000"/>
              </a:lnSpc>
              <a:buClr>
                <a:srgbClr val="FFA400"/>
              </a:buClr>
              <a:buSzPct val="110000"/>
            </a:pPr>
            <a:r>
              <a:rPr lang="en-US" sz="1800" i="1" u="sng" dirty="0">
                <a:solidFill>
                  <a:srgbClr val="512C1E"/>
                </a:solidFill>
                <a:latin typeface="Brandon grotesque"/>
                <a:cs typeface="Arial" panose="020B0604020202020204" pitchFamily="34" charset="0"/>
              </a:rPr>
              <a:t>Rosie had fallen ill and lost her appetite</a:t>
            </a:r>
          </a:p>
          <a:p>
            <a:pPr>
              <a:lnSpc>
                <a:spcPct val="130000"/>
              </a:lnSpc>
              <a:buClr>
                <a:srgbClr val="FFA400"/>
              </a:buClr>
              <a:buSzPct val="110000"/>
            </a:pPr>
            <a:r>
              <a:rPr lang="en-US" sz="1600" dirty="0">
                <a:solidFill>
                  <a:srgbClr val="512C1E"/>
                </a:solidFill>
                <a:latin typeface="Brandon grotesque"/>
                <a:cs typeface="Arial" panose="020B0604020202020204" pitchFamily="34" charset="0"/>
              </a:rPr>
              <a:t>In 2014, Katie McCarron’s 14-year-old poodle lost her appetite and her health declined. Katie sought help but was told that this was just Rosie’s time. Determined to find something healthy that Rosie would love, Katie put her background in nutrition to work and began cooking meals in her own kitchen. </a:t>
            </a:r>
          </a:p>
          <a:p>
            <a:pPr>
              <a:lnSpc>
                <a:spcPct val="130000"/>
              </a:lnSpc>
              <a:buClr>
                <a:srgbClr val="FFA400"/>
              </a:buClr>
              <a:buSzPct val="110000"/>
            </a:pPr>
            <a:endParaRPr lang="en-GB" sz="1600" dirty="0">
              <a:solidFill>
                <a:srgbClr val="512C1E"/>
              </a:solidFill>
              <a:latin typeface="Brandon grotesque"/>
              <a:cs typeface="Arial" panose="020B0604020202020204" pitchFamily="34" charset="0"/>
            </a:endParaRPr>
          </a:p>
          <a:p>
            <a:pPr>
              <a:lnSpc>
                <a:spcPct val="130000"/>
              </a:lnSpc>
              <a:buClr>
                <a:srgbClr val="FFA400"/>
              </a:buClr>
              <a:buSzPct val="110000"/>
            </a:pPr>
            <a:r>
              <a:rPr lang="en-GB" sz="1800" i="1" u="sng" dirty="0">
                <a:solidFill>
                  <a:srgbClr val="512C1E"/>
                </a:solidFill>
                <a:latin typeface="Brandon grotesque"/>
                <a:cs typeface="Arial" panose="020B0604020202020204" pitchFamily="34" charset="0"/>
              </a:rPr>
              <a:t>Katie’s cooking with high quality ingredients works</a:t>
            </a:r>
          </a:p>
          <a:p>
            <a:pPr>
              <a:lnSpc>
                <a:spcPct val="130000"/>
              </a:lnSpc>
              <a:buClr>
                <a:srgbClr val="FFA400"/>
              </a:buClr>
              <a:buSzPct val="110000"/>
            </a:pPr>
            <a:r>
              <a:rPr lang="en-GB" sz="1600" dirty="0">
                <a:solidFill>
                  <a:srgbClr val="512C1E"/>
                </a:solidFill>
                <a:latin typeface="Brandon grotesque"/>
                <a:cs typeface="Arial" panose="020B0604020202020204" pitchFamily="34" charset="0"/>
              </a:rPr>
              <a:t>She used locally-sourced natural ingredients, and Rosie loved it. She regained her appetite and lived until she was almost 17! And just like that, Portland Pet Food Company was born.</a:t>
            </a:r>
          </a:p>
          <a:p>
            <a:pPr>
              <a:lnSpc>
                <a:spcPct val="130000"/>
              </a:lnSpc>
              <a:buClr>
                <a:srgbClr val="FFA400"/>
              </a:buClr>
              <a:buSzPct val="110000"/>
            </a:pPr>
            <a:endParaRPr lang="en-GB" sz="1600" dirty="0">
              <a:solidFill>
                <a:srgbClr val="512C1E"/>
              </a:solidFill>
              <a:latin typeface="Brandon grotesque"/>
              <a:cs typeface="Arial" panose="020B0604020202020204" pitchFamily="34" charset="0"/>
            </a:endParaRPr>
          </a:p>
          <a:p>
            <a:pPr>
              <a:lnSpc>
                <a:spcPct val="130000"/>
              </a:lnSpc>
              <a:buClr>
                <a:srgbClr val="FFA400"/>
              </a:buClr>
              <a:buSzPct val="110000"/>
            </a:pPr>
            <a:r>
              <a:rPr lang="en-GB" sz="1800" i="1" u="sng" dirty="0">
                <a:solidFill>
                  <a:srgbClr val="512C1E"/>
                </a:solidFill>
                <a:latin typeface="Brandon grotesque"/>
                <a:cs typeface="Arial" panose="020B0604020202020204" pitchFamily="34" charset="0"/>
              </a:rPr>
              <a:t>Now, PPFC products are used for happier healthier dogs</a:t>
            </a:r>
          </a:p>
          <a:p>
            <a:pPr>
              <a:lnSpc>
                <a:spcPct val="130000"/>
              </a:lnSpc>
              <a:buClr>
                <a:srgbClr val="FFA400"/>
              </a:buClr>
              <a:buSzPct val="110000"/>
            </a:pPr>
            <a:r>
              <a:rPr lang="en-GB" sz="1600" dirty="0">
                <a:solidFill>
                  <a:srgbClr val="512C1E"/>
                </a:solidFill>
                <a:latin typeface="Brandon grotesque"/>
                <a:cs typeface="Arial" panose="020B0604020202020204" pitchFamily="34" charset="0"/>
              </a:rPr>
              <a:t>PPFC helps dogs thrive with the same nutritious meals and treats that were formulated in Katie’s kitchen years ago. We never compromise on quality, focusing on fresh, local ingredients with a commitment to sustainability. </a:t>
            </a:r>
            <a:endParaRPr lang="en-US" sz="1600" dirty="0">
              <a:solidFill>
                <a:srgbClr val="512C1E"/>
              </a:solidFill>
              <a:latin typeface="Brandon grotesque"/>
              <a:cs typeface="Arial" panose="020B0604020202020204" pitchFamily="34" charset="0"/>
            </a:endParaRPr>
          </a:p>
        </p:txBody>
      </p:sp>
      <p:sp>
        <p:nvSpPr>
          <p:cNvPr id="15" name="TextBox 14"/>
          <p:cNvSpPr txBox="1"/>
          <p:nvPr/>
        </p:nvSpPr>
        <p:spPr>
          <a:xfrm>
            <a:off x="649954" y="388472"/>
            <a:ext cx="6772430" cy="908533"/>
          </a:xfrm>
          <a:prstGeom prst="rect">
            <a:avLst/>
          </a:prstGeom>
          <a:noFill/>
        </p:spPr>
        <p:txBody>
          <a:bodyPr wrap="square" lIns="107265" tIns="53633" rIns="107265" bIns="53633" rtlCol="0">
            <a:spAutoFit/>
          </a:bodyPr>
          <a:lstStyle/>
          <a:p>
            <a:pPr defTabSz="493622">
              <a:spcBef>
                <a:spcPct val="0"/>
              </a:spcBef>
              <a:spcAft>
                <a:spcPts val="600"/>
              </a:spcAft>
            </a:pPr>
            <a:r>
              <a:rPr lang="en-GB" sz="3200" b="1" dirty="0">
                <a:solidFill>
                  <a:srgbClr val="512C1E"/>
                </a:solidFill>
                <a:latin typeface="Brandon grotesque"/>
                <a:ea typeface="+mj-ea"/>
                <a:cs typeface="+mj-cs"/>
              </a:rPr>
              <a:t>It all started with a dog named Rosie…                      </a:t>
            </a:r>
            <a:r>
              <a:rPr lang="en-GB" b="1" dirty="0">
                <a:solidFill>
                  <a:srgbClr val="512C1E"/>
                </a:solidFill>
                <a:latin typeface="Brandon grotesque"/>
                <a:ea typeface="+mj-ea"/>
                <a:cs typeface="+mj-cs"/>
              </a:rPr>
              <a:t>And the Determination of her Beloved Companion</a:t>
            </a:r>
          </a:p>
        </p:txBody>
      </p:sp>
      <p:pic>
        <p:nvPicPr>
          <p:cNvPr id="9" name="Picture 8" descr="logo.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97810" y="375772"/>
            <a:ext cx="1902789" cy="669609"/>
          </a:xfrm>
          <a:prstGeom prst="rect">
            <a:avLst/>
          </a:prstGeom>
        </p:spPr>
      </p:pic>
      <p:pic>
        <p:nvPicPr>
          <p:cNvPr id="5" name="Picture 4">
            <a:extLst>
              <a:ext uri="{FF2B5EF4-FFF2-40B4-BE49-F238E27FC236}">
                <a16:creationId xmlns:a16="http://schemas.microsoft.com/office/drawing/2014/main" id="{F3C61ECD-990F-43F3-AFD1-0FF4989777FB}"/>
              </a:ext>
            </a:extLst>
          </p:cNvPr>
          <p:cNvPicPr>
            <a:picLocks noChangeAspect="1"/>
          </p:cNvPicPr>
          <p:nvPr/>
        </p:nvPicPr>
        <p:blipFill>
          <a:blip r:embed="rId4"/>
          <a:stretch>
            <a:fillRect/>
          </a:stretch>
        </p:blipFill>
        <p:spPr>
          <a:xfrm>
            <a:off x="6710363" y="1754653"/>
            <a:ext cx="3581400" cy="5324475"/>
          </a:xfrm>
          <a:prstGeom prst="rect">
            <a:avLst/>
          </a:prstGeom>
        </p:spPr>
      </p:pic>
      <p:pic>
        <p:nvPicPr>
          <p:cNvPr id="7" name="Picture 6">
            <a:extLst>
              <a:ext uri="{FF2B5EF4-FFF2-40B4-BE49-F238E27FC236}">
                <a16:creationId xmlns:a16="http://schemas.microsoft.com/office/drawing/2014/main" id="{2155323C-493A-4EC0-8444-D5D3B3ABD395}"/>
              </a:ext>
            </a:extLst>
          </p:cNvPr>
          <p:cNvPicPr>
            <a:picLocks noChangeAspect="1"/>
          </p:cNvPicPr>
          <p:nvPr/>
        </p:nvPicPr>
        <p:blipFill>
          <a:blip r:embed="rId5"/>
          <a:stretch>
            <a:fillRect/>
          </a:stretch>
        </p:blipFill>
        <p:spPr>
          <a:xfrm>
            <a:off x="236805" y="1629312"/>
            <a:ext cx="826298" cy="751180"/>
          </a:xfrm>
          <a:prstGeom prst="rect">
            <a:avLst/>
          </a:prstGeom>
        </p:spPr>
      </p:pic>
      <p:pic>
        <p:nvPicPr>
          <p:cNvPr id="10" name="Picture 9">
            <a:extLst>
              <a:ext uri="{FF2B5EF4-FFF2-40B4-BE49-F238E27FC236}">
                <a16:creationId xmlns:a16="http://schemas.microsoft.com/office/drawing/2014/main" id="{35B58932-4F58-48B8-A49B-37E68C3E166A}"/>
              </a:ext>
            </a:extLst>
          </p:cNvPr>
          <p:cNvPicPr>
            <a:picLocks noChangeAspect="1"/>
          </p:cNvPicPr>
          <p:nvPr/>
        </p:nvPicPr>
        <p:blipFill>
          <a:blip r:embed="rId6"/>
          <a:stretch>
            <a:fillRect/>
          </a:stretch>
        </p:blipFill>
        <p:spPr>
          <a:xfrm>
            <a:off x="175925" y="3932585"/>
            <a:ext cx="941414" cy="751180"/>
          </a:xfrm>
          <a:prstGeom prst="rect">
            <a:avLst/>
          </a:prstGeom>
        </p:spPr>
      </p:pic>
      <p:pic>
        <p:nvPicPr>
          <p:cNvPr id="12" name="Picture 11">
            <a:extLst>
              <a:ext uri="{FF2B5EF4-FFF2-40B4-BE49-F238E27FC236}">
                <a16:creationId xmlns:a16="http://schemas.microsoft.com/office/drawing/2014/main" id="{8E6FF002-00FF-4D6B-A362-B2E42025A8D9}"/>
              </a:ext>
            </a:extLst>
          </p:cNvPr>
          <p:cNvPicPr>
            <a:picLocks noChangeAspect="1"/>
          </p:cNvPicPr>
          <p:nvPr/>
        </p:nvPicPr>
        <p:blipFill>
          <a:blip r:embed="rId7"/>
          <a:stretch>
            <a:fillRect/>
          </a:stretch>
        </p:blipFill>
        <p:spPr>
          <a:xfrm>
            <a:off x="158798" y="5561885"/>
            <a:ext cx="982312" cy="751180"/>
          </a:xfrm>
          <a:prstGeom prst="rect">
            <a:avLst/>
          </a:prstGeom>
        </p:spPr>
      </p:pic>
    </p:spTree>
    <p:extLst>
      <p:ext uri="{BB962C8B-B14F-4D97-AF65-F5344CB8AC3E}">
        <p14:creationId xmlns:p14="http://schemas.microsoft.com/office/powerpoint/2010/main" val="2916301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ppfc ppt sales training - page footer2.pdf">
            <a:extLst>
              <a:ext uri="{FF2B5EF4-FFF2-40B4-BE49-F238E27FC236}">
                <a16:creationId xmlns:a16="http://schemas.microsoft.com/office/drawing/2014/main" id="{966005B6-BEC9-4C37-9229-3DBA37184C4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68087"/>
            <a:ext cx="10363200" cy="7304314"/>
          </a:xfrm>
          <a:prstGeom prst="rect">
            <a:avLst/>
          </a:prstGeom>
        </p:spPr>
      </p:pic>
      <p:pic>
        <p:nvPicPr>
          <p:cNvPr id="3" name="Picture 2">
            <a:extLst>
              <a:ext uri="{FF2B5EF4-FFF2-40B4-BE49-F238E27FC236}">
                <a16:creationId xmlns:a16="http://schemas.microsoft.com/office/drawing/2014/main" id="{7201B7F3-439D-4C57-BE51-07F972C2E37C}"/>
              </a:ext>
            </a:extLst>
          </p:cNvPr>
          <p:cNvPicPr>
            <a:picLocks noChangeAspect="1"/>
          </p:cNvPicPr>
          <p:nvPr/>
        </p:nvPicPr>
        <p:blipFill>
          <a:blip r:embed="rId4"/>
          <a:stretch>
            <a:fillRect/>
          </a:stretch>
        </p:blipFill>
        <p:spPr>
          <a:xfrm>
            <a:off x="3982834" y="1495273"/>
            <a:ext cx="5918401" cy="3638702"/>
          </a:xfrm>
          <a:prstGeom prst="rect">
            <a:avLst/>
          </a:prstGeom>
        </p:spPr>
      </p:pic>
      <p:sp>
        <p:nvSpPr>
          <p:cNvPr id="6" name="Rectangle 5"/>
          <p:cNvSpPr/>
          <p:nvPr/>
        </p:nvSpPr>
        <p:spPr>
          <a:xfrm>
            <a:off x="152400" y="5236370"/>
            <a:ext cx="9439272" cy="1563106"/>
          </a:xfrm>
          <a:prstGeom prst="rect">
            <a:avLst/>
          </a:prstGeom>
          <a:noFill/>
          <a:ln w="12700">
            <a:noFill/>
            <a:prstDash val="solid"/>
          </a:ln>
        </p:spPr>
        <p:txBody>
          <a:bodyPr wrap="square" tIns="72000" anchor="t">
            <a:noAutofit/>
          </a:bodyPr>
          <a:lstStyle/>
          <a:p>
            <a:pPr marL="285750" indent="-285750">
              <a:lnSpc>
                <a:spcPct val="130000"/>
              </a:lnSpc>
              <a:buClr>
                <a:srgbClr val="FFA400"/>
              </a:buClr>
              <a:buSzPct val="110000"/>
              <a:buFont typeface="Arial"/>
              <a:buChar char="•"/>
            </a:pPr>
            <a:r>
              <a:rPr lang="en-GB" sz="1700" dirty="0">
                <a:solidFill>
                  <a:srgbClr val="512C1E"/>
                </a:solidFill>
                <a:latin typeface="Brandon grotesque"/>
                <a:cs typeface="Arial" panose="020B0604020202020204" pitchFamily="34" charset="0"/>
              </a:rPr>
              <a:t>We bring </a:t>
            </a:r>
            <a:r>
              <a:rPr lang="en-GB" sz="1700" b="1" i="1" dirty="0">
                <a:solidFill>
                  <a:srgbClr val="512C1E"/>
                </a:solidFill>
                <a:latin typeface="Brandon grotesque"/>
                <a:cs typeface="Arial" panose="020B0604020202020204" pitchFamily="34" charset="0"/>
              </a:rPr>
              <a:t>high quality human food </a:t>
            </a:r>
            <a:r>
              <a:rPr lang="en-GB" sz="1700" dirty="0">
                <a:solidFill>
                  <a:srgbClr val="512C1E"/>
                </a:solidFill>
                <a:latin typeface="Brandon grotesque"/>
                <a:cs typeface="Arial" panose="020B0604020202020204" pitchFamily="34" charset="0"/>
              </a:rPr>
              <a:t>to dogs </a:t>
            </a:r>
            <a:r>
              <a:rPr lang="en-GB" sz="1700" b="1" dirty="0">
                <a:solidFill>
                  <a:srgbClr val="512C1E"/>
                </a:solidFill>
                <a:latin typeface="Brandon grotesque"/>
                <a:cs typeface="Arial" panose="020B0604020202020204" pitchFamily="34" charset="0"/>
              </a:rPr>
              <a:t>- no rendered meats</a:t>
            </a:r>
            <a:r>
              <a:rPr lang="en-GB" sz="1700" b="1" i="1" dirty="0">
                <a:solidFill>
                  <a:srgbClr val="512C1E"/>
                </a:solidFill>
                <a:latin typeface="Brandon grotesque"/>
                <a:cs typeface="Arial" panose="020B0604020202020204" pitchFamily="34" charset="0"/>
              </a:rPr>
              <a:t> or </a:t>
            </a:r>
            <a:r>
              <a:rPr lang="en-GB" sz="1700" b="1" dirty="0">
                <a:solidFill>
                  <a:srgbClr val="512C1E"/>
                </a:solidFill>
                <a:latin typeface="Brandon grotesque"/>
                <a:cs typeface="Arial" panose="020B0604020202020204" pitchFamily="34" charset="0"/>
              </a:rPr>
              <a:t>supplements.</a:t>
            </a:r>
            <a:endParaRPr lang="en-GB" sz="1700" b="1" i="1" dirty="0">
              <a:solidFill>
                <a:srgbClr val="512C1E"/>
              </a:solidFill>
              <a:latin typeface="Brandon grotesque"/>
              <a:cs typeface="Arial" panose="020B0604020202020204" pitchFamily="34" charset="0"/>
            </a:endParaRPr>
          </a:p>
          <a:p>
            <a:pPr marL="285750" indent="-285750">
              <a:lnSpc>
                <a:spcPct val="130000"/>
              </a:lnSpc>
              <a:buClr>
                <a:srgbClr val="FFA400"/>
              </a:buClr>
              <a:buSzPct val="110000"/>
              <a:buFont typeface="Arial"/>
              <a:buChar char="•"/>
            </a:pPr>
            <a:r>
              <a:rPr lang="en-GB" sz="1700" b="1" i="1" dirty="0">
                <a:solidFill>
                  <a:srgbClr val="512C1E"/>
                </a:solidFill>
                <a:latin typeface="Brandon grotesque"/>
                <a:cs typeface="Arial" panose="020B0604020202020204" pitchFamily="34" charset="0"/>
              </a:rPr>
              <a:t>Our production facilities are approved for human food production. </a:t>
            </a:r>
            <a:r>
              <a:rPr lang="en-GB" sz="1700" dirty="0">
                <a:solidFill>
                  <a:srgbClr val="512C1E"/>
                </a:solidFill>
                <a:latin typeface="Brandon grotesque"/>
                <a:cs typeface="Arial" panose="020B0604020202020204" pitchFamily="34" charset="0"/>
              </a:rPr>
              <a:t>We are approved by APHIS for export to several countries and adhere to good food manufacturing practices.</a:t>
            </a:r>
          </a:p>
          <a:p>
            <a:pPr marL="285750" indent="-285750">
              <a:lnSpc>
                <a:spcPct val="130000"/>
              </a:lnSpc>
              <a:buClr>
                <a:srgbClr val="FFA400"/>
              </a:buClr>
              <a:buSzPct val="110000"/>
              <a:buFont typeface="Arial"/>
              <a:buChar char="•"/>
            </a:pPr>
            <a:endParaRPr lang="en-GB" sz="1700" b="1" i="1" dirty="0">
              <a:solidFill>
                <a:srgbClr val="512C1E"/>
              </a:solidFill>
              <a:latin typeface="Brandon grotesque"/>
              <a:cs typeface="Arial" panose="020B0604020202020204" pitchFamily="34" charset="0"/>
            </a:endParaRPr>
          </a:p>
        </p:txBody>
      </p:sp>
      <p:sp>
        <p:nvSpPr>
          <p:cNvPr id="15" name="TextBox 14"/>
          <p:cNvSpPr txBox="1"/>
          <p:nvPr/>
        </p:nvSpPr>
        <p:spPr>
          <a:xfrm>
            <a:off x="649954" y="388472"/>
            <a:ext cx="5551700" cy="908533"/>
          </a:xfrm>
          <a:prstGeom prst="rect">
            <a:avLst/>
          </a:prstGeom>
          <a:noFill/>
        </p:spPr>
        <p:txBody>
          <a:bodyPr wrap="square" lIns="107265" tIns="53633" rIns="107265" bIns="53633" rtlCol="0">
            <a:spAutoFit/>
          </a:bodyPr>
          <a:lstStyle/>
          <a:p>
            <a:pPr defTabSz="493622">
              <a:spcBef>
                <a:spcPct val="0"/>
              </a:spcBef>
              <a:spcAft>
                <a:spcPts val="600"/>
              </a:spcAft>
            </a:pPr>
            <a:r>
              <a:rPr lang="en-GB" sz="3200" b="1" dirty="0">
                <a:solidFill>
                  <a:srgbClr val="512C1E"/>
                </a:solidFill>
                <a:latin typeface="Brandon grotesque"/>
                <a:ea typeface="+mj-ea"/>
                <a:cs typeface="+mj-cs"/>
              </a:rPr>
              <a:t>Uncompromising Quality                     </a:t>
            </a:r>
            <a:r>
              <a:rPr lang="en-GB" b="1" dirty="0">
                <a:solidFill>
                  <a:srgbClr val="512C1E"/>
                </a:solidFill>
                <a:latin typeface="Brandon grotesque"/>
                <a:ea typeface="+mj-ea"/>
                <a:cs typeface="+mj-cs"/>
              </a:rPr>
              <a:t>Experience the Difference</a:t>
            </a:r>
          </a:p>
        </p:txBody>
      </p:sp>
      <p:pic>
        <p:nvPicPr>
          <p:cNvPr id="9" name="Picture 8" descr="logo.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97810" y="375772"/>
            <a:ext cx="1902789" cy="669609"/>
          </a:xfrm>
          <a:prstGeom prst="rect">
            <a:avLst/>
          </a:prstGeom>
        </p:spPr>
      </p:pic>
      <p:sp>
        <p:nvSpPr>
          <p:cNvPr id="11" name="TextBox 10">
            <a:extLst>
              <a:ext uri="{FF2B5EF4-FFF2-40B4-BE49-F238E27FC236}">
                <a16:creationId xmlns:a16="http://schemas.microsoft.com/office/drawing/2014/main" id="{274AA0DE-662A-4921-8403-21C9B83B5220}"/>
              </a:ext>
            </a:extLst>
          </p:cNvPr>
          <p:cNvSpPr txBox="1"/>
          <p:nvPr/>
        </p:nvSpPr>
        <p:spPr>
          <a:xfrm>
            <a:off x="152400" y="1538999"/>
            <a:ext cx="3695700" cy="3805914"/>
          </a:xfrm>
          <a:prstGeom prst="rect">
            <a:avLst/>
          </a:prstGeom>
          <a:noFill/>
        </p:spPr>
        <p:txBody>
          <a:bodyPr wrap="square">
            <a:spAutoFit/>
          </a:bodyPr>
          <a:lstStyle/>
          <a:p>
            <a:pPr marL="285750" indent="-285750">
              <a:lnSpc>
                <a:spcPct val="130000"/>
              </a:lnSpc>
              <a:buClr>
                <a:srgbClr val="FFA400"/>
              </a:buClr>
              <a:buSzPct val="110000"/>
              <a:buFont typeface="Arial"/>
              <a:buChar char="•"/>
            </a:pPr>
            <a:r>
              <a:rPr lang="en-GB" sz="1700" dirty="0">
                <a:solidFill>
                  <a:srgbClr val="512C1E"/>
                </a:solidFill>
                <a:latin typeface="Brandon grotesque"/>
                <a:cs typeface="Arial" panose="020B0604020202020204" pitchFamily="34" charset="0"/>
              </a:rPr>
              <a:t>Our meals are the </a:t>
            </a:r>
            <a:r>
              <a:rPr lang="en-GB" sz="1700" b="1" i="1" dirty="0">
                <a:solidFill>
                  <a:srgbClr val="512C1E"/>
                </a:solidFill>
                <a:latin typeface="Brandon grotesque"/>
                <a:cs typeface="Arial" panose="020B0604020202020204" pitchFamily="34" charset="0"/>
              </a:rPr>
              <a:t>first of their kind, pre-cooked meals in a ready-to-serve pouch, with only human-grade ingredients. </a:t>
            </a:r>
            <a:r>
              <a:rPr lang="en-GB" sz="1700" dirty="0">
                <a:solidFill>
                  <a:srgbClr val="512C1E"/>
                </a:solidFill>
                <a:latin typeface="Brandon grotesque"/>
                <a:cs typeface="Arial" panose="020B0604020202020204" pitchFamily="34" charset="0"/>
              </a:rPr>
              <a:t>Great for picky dogs, elder dogs or dogs leading a busy lifestyle.</a:t>
            </a:r>
          </a:p>
          <a:p>
            <a:pPr marL="285750" indent="-285750">
              <a:lnSpc>
                <a:spcPct val="130000"/>
              </a:lnSpc>
              <a:buClr>
                <a:srgbClr val="FFA400"/>
              </a:buClr>
              <a:buSzPct val="110000"/>
              <a:buFont typeface="Arial"/>
              <a:buChar char="•"/>
            </a:pPr>
            <a:r>
              <a:rPr lang="en-GB" sz="1700" b="1" i="1" dirty="0">
                <a:solidFill>
                  <a:srgbClr val="512C1E"/>
                </a:solidFill>
                <a:latin typeface="Brandon grotesque"/>
                <a:cs typeface="Arial" panose="020B0604020202020204" pitchFamily="34" charset="0"/>
              </a:rPr>
              <a:t>All Ingredients </a:t>
            </a:r>
            <a:r>
              <a:rPr lang="en-GB" sz="1700" dirty="0">
                <a:solidFill>
                  <a:srgbClr val="512C1E"/>
                </a:solidFill>
                <a:latin typeface="Brandon grotesque"/>
                <a:cs typeface="Arial" panose="020B0604020202020204" pitchFamily="34" charset="0"/>
              </a:rPr>
              <a:t>are </a:t>
            </a:r>
            <a:r>
              <a:rPr lang="en-GB" sz="1700" b="1" i="1" dirty="0">
                <a:solidFill>
                  <a:srgbClr val="512C1E"/>
                </a:solidFill>
                <a:latin typeface="Brandon grotesque"/>
                <a:cs typeface="Arial" panose="020B0604020202020204" pitchFamily="34" charset="0"/>
              </a:rPr>
              <a:t>sourced from the USA – primarily in the Pacific Northwest.  Meats are human grade and produce is fresh or IQF depending upon the season.</a:t>
            </a:r>
          </a:p>
        </p:txBody>
      </p:sp>
    </p:spTree>
    <p:extLst>
      <p:ext uri="{BB962C8B-B14F-4D97-AF65-F5344CB8AC3E}">
        <p14:creationId xmlns:p14="http://schemas.microsoft.com/office/powerpoint/2010/main" val="524550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611" y="1343141"/>
            <a:ext cx="9242988" cy="5054944"/>
          </a:xfrm>
          <a:prstGeom prst="rect">
            <a:avLst/>
          </a:prstGeom>
          <a:noFill/>
          <a:ln w="12700">
            <a:noFill/>
            <a:prstDash val="solid"/>
          </a:ln>
        </p:spPr>
        <p:txBody>
          <a:bodyPr wrap="square" tIns="72000" anchor="t">
            <a:noAutofit/>
          </a:bodyPr>
          <a:lstStyle/>
          <a:p>
            <a:pPr marL="285750" indent="-285750">
              <a:lnSpc>
                <a:spcPct val="130000"/>
              </a:lnSpc>
              <a:buClr>
                <a:srgbClr val="FFA400"/>
              </a:buClr>
              <a:buSzPct val="110000"/>
              <a:buFont typeface="Arial"/>
              <a:buChar char="•"/>
            </a:pPr>
            <a:r>
              <a:rPr lang="en-GB" sz="1800" dirty="0">
                <a:solidFill>
                  <a:srgbClr val="512C1E"/>
                </a:solidFill>
                <a:latin typeface="Brandon grotesque"/>
                <a:cs typeface="Arial" panose="020B0604020202020204" pitchFamily="34" charset="0"/>
              </a:rPr>
              <a:t>What grew out of a necessity in 2014, the </a:t>
            </a:r>
            <a:r>
              <a:rPr lang="en-GB" sz="1800" b="1" dirty="0">
                <a:solidFill>
                  <a:srgbClr val="512C1E"/>
                </a:solidFill>
                <a:latin typeface="Brandon grotesque"/>
                <a:cs typeface="Arial" panose="020B0604020202020204" pitchFamily="34" charset="0"/>
              </a:rPr>
              <a:t>Portland Pet Food Company </a:t>
            </a:r>
            <a:r>
              <a:rPr lang="en-GB" sz="1800" dirty="0">
                <a:solidFill>
                  <a:srgbClr val="512C1E"/>
                </a:solidFill>
                <a:latin typeface="Brandon grotesque"/>
                <a:cs typeface="Arial" panose="020B0604020202020204" pitchFamily="34" charset="0"/>
              </a:rPr>
              <a:t>brand is now sold throughout the USA, Canada…. as well as Globally.</a:t>
            </a:r>
          </a:p>
          <a:p>
            <a:pPr marL="285750" indent="-285750">
              <a:lnSpc>
                <a:spcPct val="130000"/>
              </a:lnSpc>
              <a:buClr>
                <a:srgbClr val="FFA400"/>
              </a:buClr>
              <a:buSzPct val="110000"/>
              <a:buFont typeface="Arial"/>
              <a:buChar char="•"/>
            </a:pPr>
            <a:endParaRPr lang="en-GB" sz="500" b="1" i="1" dirty="0">
              <a:solidFill>
                <a:srgbClr val="512C1E"/>
              </a:solidFill>
              <a:latin typeface="Brandon grotesque"/>
              <a:cs typeface="Arial" panose="020B0604020202020204" pitchFamily="34" charset="0"/>
            </a:endParaRPr>
          </a:p>
          <a:p>
            <a:pPr marL="285750" indent="-285750">
              <a:lnSpc>
                <a:spcPct val="130000"/>
              </a:lnSpc>
              <a:buClr>
                <a:srgbClr val="FFA400"/>
              </a:buClr>
              <a:buSzPct val="110000"/>
              <a:buFont typeface="Arial"/>
              <a:buChar char="•"/>
            </a:pPr>
            <a:r>
              <a:rPr lang="en-GB" sz="1800" dirty="0">
                <a:solidFill>
                  <a:srgbClr val="512C1E"/>
                </a:solidFill>
                <a:latin typeface="Brandon grotesque"/>
                <a:cs typeface="Arial" panose="020B0604020202020204" pitchFamily="34" charset="0"/>
              </a:rPr>
              <a:t>We are members of the </a:t>
            </a:r>
            <a:r>
              <a:rPr lang="en-GB" sz="1800" b="1" i="1" dirty="0">
                <a:solidFill>
                  <a:srgbClr val="512C1E"/>
                </a:solidFill>
                <a:latin typeface="Brandon grotesque"/>
                <a:cs typeface="Arial" panose="020B0604020202020204" pitchFamily="34" charset="0"/>
              </a:rPr>
              <a:t>Specialty Food Association</a:t>
            </a:r>
            <a:r>
              <a:rPr lang="en-GB" sz="1800" dirty="0">
                <a:solidFill>
                  <a:srgbClr val="512C1E"/>
                </a:solidFill>
                <a:latin typeface="Brandon grotesque"/>
                <a:cs typeface="Arial" panose="020B0604020202020204" pitchFamily="34" charset="0"/>
              </a:rPr>
              <a:t>, </a:t>
            </a:r>
            <a:r>
              <a:rPr lang="en-GB" sz="1800" b="1" i="1" dirty="0">
                <a:solidFill>
                  <a:srgbClr val="512C1E"/>
                </a:solidFill>
                <a:latin typeface="Brandon grotesque"/>
                <a:cs typeface="Arial" panose="020B0604020202020204" pitchFamily="34" charset="0"/>
              </a:rPr>
              <a:t>American Pet Product Association, World Pet Association </a:t>
            </a:r>
            <a:r>
              <a:rPr lang="en-GB" sz="1800" dirty="0">
                <a:solidFill>
                  <a:srgbClr val="512C1E"/>
                </a:solidFill>
                <a:latin typeface="Brandon grotesque"/>
                <a:cs typeface="Arial" panose="020B0604020202020204" pitchFamily="34" charset="0"/>
              </a:rPr>
              <a:t>and membership as the </a:t>
            </a:r>
            <a:r>
              <a:rPr lang="en-GB" sz="1800" b="1" i="1" u="sng" dirty="0">
                <a:solidFill>
                  <a:srgbClr val="512C1E"/>
                </a:solidFill>
                <a:latin typeface="Brandon grotesque"/>
                <a:cs typeface="Arial" panose="020B0604020202020204" pitchFamily="34" charset="0"/>
              </a:rPr>
              <a:t>only</a:t>
            </a:r>
            <a:r>
              <a:rPr lang="en-GB" sz="1800" i="1" dirty="0">
                <a:solidFill>
                  <a:srgbClr val="512C1E"/>
                </a:solidFill>
                <a:latin typeface="Brandon grotesque"/>
                <a:cs typeface="Arial" panose="020B0604020202020204" pitchFamily="34" charset="0"/>
              </a:rPr>
              <a:t> pet food in the </a:t>
            </a:r>
            <a:r>
              <a:rPr lang="en-GB" sz="1800" b="1" i="1" dirty="0">
                <a:solidFill>
                  <a:srgbClr val="512C1E"/>
                </a:solidFill>
                <a:latin typeface="Brandon grotesque"/>
                <a:cs typeface="Arial" panose="020B0604020202020204" pitchFamily="34" charset="0"/>
              </a:rPr>
              <a:t>Good Food Guild.</a:t>
            </a:r>
            <a:endParaRPr lang="en-US" sz="1800" dirty="0">
              <a:solidFill>
                <a:srgbClr val="512C1E"/>
              </a:solidFill>
              <a:latin typeface="Brandon grotesque"/>
              <a:cs typeface="Arial" panose="020B0604020202020204" pitchFamily="34" charset="0"/>
            </a:endParaRPr>
          </a:p>
          <a:p>
            <a:pPr marL="171450" indent="-171450">
              <a:lnSpc>
                <a:spcPct val="130000"/>
              </a:lnSpc>
              <a:buClr>
                <a:srgbClr val="FFA400"/>
              </a:buClr>
              <a:buSzPct val="110000"/>
              <a:buFont typeface="Arial"/>
              <a:buChar char="•"/>
            </a:pPr>
            <a:endParaRPr lang="en-GB" sz="500" dirty="0">
              <a:solidFill>
                <a:srgbClr val="512C1E"/>
              </a:solidFill>
              <a:latin typeface="Brandon grotesque"/>
              <a:cs typeface="Arial" panose="020B0604020202020204" pitchFamily="34" charset="0"/>
            </a:endParaRPr>
          </a:p>
          <a:p>
            <a:pPr marL="285750" indent="-285750">
              <a:lnSpc>
                <a:spcPct val="130000"/>
              </a:lnSpc>
              <a:buClr>
                <a:srgbClr val="FFA400"/>
              </a:buClr>
              <a:buSzPct val="110000"/>
              <a:buFont typeface="Arial"/>
              <a:buChar char="•"/>
            </a:pPr>
            <a:r>
              <a:rPr lang="en-GB" sz="1800" dirty="0">
                <a:solidFill>
                  <a:srgbClr val="512C1E"/>
                </a:solidFill>
                <a:latin typeface="Brandon grotesque"/>
                <a:ea typeface="+mj-ea"/>
                <a:cs typeface="Arial" panose="020B0604020202020204" pitchFamily="34" charset="0"/>
              </a:rPr>
              <a:t>All packaging is </a:t>
            </a:r>
            <a:r>
              <a:rPr lang="en-GB" sz="1800" b="1" i="1" dirty="0">
                <a:solidFill>
                  <a:srgbClr val="512C1E"/>
                </a:solidFill>
                <a:latin typeface="Brandon grotesque"/>
                <a:ea typeface="+mj-ea"/>
                <a:cs typeface="Arial" panose="020B0604020202020204" pitchFamily="34" charset="0"/>
              </a:rPr>
              <a:t>BPA Free, and Portland Pet Food Company is a member of </a:t>
            </a:r>
            <a:r>
              <a:rPr lang="en-GB" sz="1800" b="1" i="1" dirty="0" err="1">
                <a:solidFill>
                  <a:srgbClr val="512C1E"/>
                </a:solidFill>
                <a:latin typeface="Brandon grotesque"/>
                <a:ea typeface="+mj-ea"/>
                <a:cs typeface="Arial" panose="020B0604020202020204" pitchFamily="34" charset="0"/>
              </a:rPr>
              <a:t>TerraCycle</a:t>
            </a:r>
            <a:r>
              <a:rPr lang="en-GB" sz="1800" b="1" i="1" dirty="0">
                <a:solidFill>
                  <a:srgbClr val="512C1E"/>
                </a:solidFill>
                <a:latin typeface="Brandon grotesque"/>
                <a:ea typeface="+mj-ea"/>
                <a:cs typeface="Arial" panose="020B0604020202020204" pitchFamily="34" charset="0"/>
              </a:rPr>
              <a:t>.</a:t>
            </a:r>
          </a:p>
          <a:p>
            <a:pPr marL="285750" indent="-285750">
              <a:lnSpc>
                <a:spcPct val="130000"/>
              </a:lnSpc>
              <a:buClr>
                <a:srgbClr val="FFA400"/>
              </a:buClr>
              <a:buSzPct val="110000"/>
              <a:buFont typeface="Arial"/>
              <a:buChar char="•"/>
            </a:pPr>
            <a:endParaRPr lang="en-GB" sz="500" b="1" i="1" dirty="0">
              <a:solidFill>
                <a:srgbClr val="512C1E"/>
              </a:solidFill>
              <a:latin typeface="Brandon grotesque"/>
              <a:ea typeface="+mj-ea"/>
              <a:cs typeface="Arial" panose="020B0604020202020204" pitchFamily="34" charset="0"/>
            </a:endParaRPr>
          </a:p>
          <a:p>
            <a:pPr marL="285750" indent="-285750">
              <a:lnSpc>
                <a:spcPct val="130000"/>
              </a:lnSpc>
              <a:buClr>
                <a:srgbClr val="FFA400"/>
              </a:buClr>
              <a:buSzPct val="110000"/>
              <a:buFont typeface="Arial"/>
              <a:buChar char="•"/>
            </a:pPr>
            <a:r>
              <a:rPr lang="en-GB" sz="1800" dirty="0">
                <a:solidFill>
                  <a:srgbClr val="512C1E"/>
                </a:solidFill>
                <a:latin typeface="Brandon grotesque"/>
                <a:ea typeface="+mj-ea"/>
                <a:cs typeface="Arial" panose="020B0604020202020204" pitchFamily="34" charset="0"/>
              </a:rPr>
              <a:t>Recognized as one of the top </a:t>
            </a:r>
            <a:r>
              <a:rPr lang="en-GB" sz="1800" b="1" i="1" dirty="0">
                <a:solidFill>
                  <a:srgbClr val="512C1E"/>
                </a:solidFill>
                <a:latin typeface="Brandon grotesque"/>
                <a:ea typeface="+mj-ea"/>
                <a:cs typeface="Arial" panose="020B0604020202020204" pitchFamily="34" charset="0"/>
              </a:rPr>
              <a:t>20 pet food companies by the Pet Sustainability Coalition</a:t>
            </a:r>
          </a:p>
          <a:p>
            <a:pPr marL="285750" indent="-285750">
              <a:lnSpc>
                <a:spcPct val="130000"/>
              </a:lnSpc>
              <a:buClr>
                <a:srgbClr val="FFA400"/>
              </a:buClr>
              <a:buSzPct val="110000"/>
              <a:buFont typeface="Arial"/>
              <a:buChar char="•"/>
            </a:pPr>
            <a:endParaRPr lang="en-GB" sz="500" b="1" i="1" dirty="0">
              <a:solidFill>
                <a:srgbClr val="512C1E"/>
              </a:solidFill>
              <a:latin typeface="Brandon grotesque"/>
              <a:ea typeface="+mj-ea"/>
              <a:cs typeface="Arial" panose="020B0604020202020204" pitchFamily="34" charset="0"/>
            </a:endParaRPr>
          </a:p>
          <a:p>
            <a:pPr marL="285750" indent="-285750">
              <a:lnSpc>
                <a:spcPct val="130000"/>
              </a:lnSpc>
              <a:buClr>
                <a:srgbClr val="FFA400"/>
              </a:buClr>
              <a:buSzPct val="110000"/>
              <a:buFont typeface="Arial"/>
              <a:buChar char="•"/>
            </a:pPr>
            <a:r>
              <a:rPr lang="en-GB" sz="1800" dirty="0">
                <a:solidFill>
                  <a:srgbClr val="512C1E"/>
                </a:solidFill>
                <a:latin typeface="Brandon grotesque"/>
                <a:ea typeface="+mj-ea"/>
                <a:cs typeface="Arial" panose="020B0604020202020204" pitchFamily="34" charset="0"/>
              </a:rPr>
              <a:t>A certified women owned business through </a:t>
            </a:r>
            <a:r>
              <a:rPr lang="en-GB" sz="1800" b="1" i="1" dirty="0">
                <a:solidFill>
                  <a:srgbClr val="512C1E"/>
                </a:solidFill>
                <a:latin typeface="Brandon grotesque"/>
                <a:ea typeface="+mj-ea"/>
                <a:cs typeface="Arial" panose="020B0604020202020204" pitchFamily="34" charset="0"/>
              </a:rPr>
              <a:t>WBENC</a:t>
            </a:r>
            <a:endParaRPr lang="en-GB" sz="1800" dirty="0">
              <a:solidFill>
                <a:srgbClr val="512C1E"/>
              </a:solidFill>
              <a:latin typeface="Brandon grotesque"/>
              <a:cs typeface="Arial" panose="020B0604020202020204" pitchFamily="34" charset="0"/>
            </a:endParaRPr>
          </a:p>
        </p:txBody>
      </p:sp>
      <p:sp>
        <p:nvSpPr>
          <p:cNvPr id="15" name="TextBox 14"/>
          <p:cNvSpPr txBox="1"/>
          <p:nvPr/>
        </p:nvSpPr>
        <p:spPr>
          <a:xfrm>
            <a:off x="649954" y="388472"/>
            <a:ext cx="5551700" cy="908533"/>
          </a:xfrm>
          <a:prstGeom prst="rect">
            <a:avLst/>
          </a:prstGeom>
          <a:noFill/>
        </p:spPr>
        <p:txBody>
          <a:bodyPr wrap="square" lIns="107265" tIns="53633" rIns="107265" bIns="53633" rtlCol="0">
            <a:spAutoFit/>
          </a:bodyPr>
          <a:lstStyle/>
          <a:p>
            <a:pPr defTabSz="493622">
              <a:spcBef>
                <a:spcPct val="0"/>
              </a:spcBef>
              <a:spcAft>
                <a:spcPts val="600"/>
              </a:spcAft>
            </a:pPr>
            <a:r>
              <a:rPr lang="en-GB" sz="3200" b="1" dirty="0">
                <a:solidFill>
                  <a:srgbClr val="512C1E"/>
                </a:solidFill>
                <a:latin typeface="Brandon grotesque"/>
                <a:ea typeface="+mj-ea"/>
                <a:cs typeface="+mj-cs"/>
              </a:rPr>
              <a:t>People Have Taken Notice                     </a:t>
            </a:r>
            <a:r>
              <a:rPr lang="en-GB" b="1" dirty="0">
                <a:solidFill>
                  <a:srgbClr val="512C1E"/>
                </a:solidFill>
                <a:latin typeface="Brandon grotesque"/>
                <a:ea typeface="+mj-ea"/>
                <a:cs typeface="+mj-cs"/>
              </a:rPr>
              <a:t>Details and Accreditations </a:t>
            </a:r>
          </a:p>
        </p:txBody>
      </p:sp>
      <p:pic>
        <p:nvPicPr>
          <p:cNvPr id="9" name="Picture 8" descr="logo.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97810" y="375772"/>
            <a:ext cx="1902789" cy="669609"/>
          </a:xfrm>
          <a:prstGeom prst="rect">
            <a:avLst/>
          </a:prstGeom>
        </p:spPr>
      </p:pic>
      <p:grpSp>
        <p:nvGrpSpPr>
          <p:cNvPr id="38" name="Group 37">
            <a:extLst>
              <a:ext uri="{FF2B5EF4-FFF2-40B4-BE49-F238E27FC236}">
                <a16:creationId xmlns:a16="http://schemas.microsoft.com/office/drawing/2014/main" id="{01CF424A-96E0-4B49-AA37-7ADBA335502D}"/>
              </a:ext>
            </a:extLst>
          </p:cNvPr>
          <p:cNvGrpSpPr/>
          <p:nvPr/>
        </p:nvGrpSpPr>
        <p:grpSpPr>
          <a:xfrm>
            <a:off x="9525" y="4418373"/>
            <a:ext cx="10193229" cy="1919996"/>
            <a:chOff x="9525" y="4141248"/>
            <a:chExt cx="10193229" cy="1919996"/>
          </a:xfrm>
        </p:grpSpPr>
        <p:pic>
          <p:nvPicPr>
            <p:cNvPr id="5" name="Picture 4" descr="A picture containing calendar&#10;&#10;Description automatically generated">
              <a:extLst>
                <a:ext uri="{FF2B5EF4-FFF2-40B4-BE49-F238E27FC236}">
                  <a16:creationId xmlns:a16="http://schemas.microsoft.com/office/drawing/2014/main" id="{37BC747B-510D-4569-8627-077DAC4C3D7F}"/>
                </a:ext>
              </a:extLst>
            </p:cNvPr>
            <p:cNvPicPr>
              <a:picLocks noChangeAspect="1"/>
            </p:cNvPicPr>
            <p:nvPr/>
          </p:nvPicPr>
          <p:blipFill>
            <a:blip r:embed="rId4"/>
            <a:stretch>
              <a:fillRect/>
            </a:stretch>
          </p:blipFill>
          <p:spPr>
            <a:xfrm>
              <a:off x="5212404" y="4382956"/>
              <a:ext cx="1301122" cy="1436581"/>
            </a:xfrm>
            <a:prstGeom prst="rect">
              <a:avLst/>
            </a:prstGeom>
          </p:spPr>
        </p:pic>
        <p:pic>
          <p:nvPicPr>
            <p:cNvPr id="11" name="Picture 10" descr="Text&#10;&#10;Description automatically generated">
              <a:extLst>
                <a:ext uri="{FF2B5EF4-FFF2-40B4-BE49-F238E27FC236}">
                  <a16:creationId xmlns:a16="http://schemas.microsoft.com/office/drawing/2014/main" id="{AF82631F-0D01-4367-B08B-29CC13392C59}"/>
                </a:ext>
              </a:extLst>
            </p:cNvPr>
            <p:cNvPicPr>
              <a:picLocks noChangeAspect="1"/>
            </p:cNvPicPr>
            <p:nvPr/>
          </p:nvPicPr>
          <p:blipFill>
            <a:blip r:embed="rId5"/>
            <a:stretch>
              <a:fillRect/>
            </a:stretch>
          </p:blipFill>
          <p:spPr>
            <a:xfrm>
              <a:off x="2124682" y="4388812"/>
              <a:ext cx="1301122" cy="1424869"/>
            </a:xfrm>
            <a:prstGeom prst="rect">
              <a:avLst/>
            </a:prstGeom>
          </p:spPr>
        </p:pic>
        <p:pic>
          <p:nvPicPr>
            <p:cNvPr id="24" name="Picture 23" descr="A picture containing logo&#10;&#10;Description automatically generated">
              <a:extLst>
                <a:ext uri="{FF2B5EF4-FFF2-40B4-BE49-F238E27FC236}">
                  <a16:creationId xmlns:a16="http://schemas.microsoft.com/office/drawing/2014/main" id="{2A4CFD3F-35CF-4E39-9477-9E08EC73A1D9}"/>
                </a:ext>
              </a:extLst>
            </p:cNvPr>
            <p:cNvPicPr>
              <a:picLocks noChangeAspect="1"/>
            </p:cNvPicPr>
            <p:nvPr/>
          </p:nvPicPr>
          <p:blipFill>
            <a:blip r:embed="rId6"/>
            <a:stretch>
              <a:fillRect/>
            </a:stretch>
          </p:blipFill>
          <p:spPr>
            <a:xfrm>
              <a:off x="3633818" y="4370116"/>
              <a:ext cx="1301122" cy="1462260"/>
            </a:xfrm>
            <a:prstGeom prst="rect">
              <a:avLst/>
            </a:prstGeom>
          </p:spPr>
        </p:pic>
        <p:pic>
          <p:nvPicPr>
            <p:cNvPr id="28" name="Picture 27" descr="Logo&#10;&#10;Description automatically generated">
              <a:extLst>
                <a:ext uri="{FF2B5EF4-FFF2-40B4-BE49-F238E27FC236}">
                  <a16:creationId xmlns:a16="http://schemas.microsoft.com/office/drawing/2014/main" id="{E2AF6828-A91F-41FE-A265-99A2090956E9}"/>
                </a:ext>
              </a:extLst>
            </p:cNvPr>
            <p:cNvPicPr>
              <a:picLocks noChangeAspect="1"/>
            </p:cNvPicPr>
            <p:nvPr/>
          </p:nvPicPr>
          <p:blipFill>
            <a:blip r:embed="rId7"/>
            <a:stretch>
              <a:fillRect/>
            </a:stretch>
          </p:blipFill>
          <p:spPr>
            <a:xfrm>
              <a:off x="6790984" y="4141248"/>
              <a:ext cx="1753248" cy="1919996"/>
            </a:xfrm>
            <a:prstGeom prst="rect">
              <a:avLst/>
            </a:prstGeom>
          </p:spPr>
        </p:pic>
        <p:pic>
          <p:nvPicPr>
            <p:cNvPr id="32" name="Picture 31" descr="Logo, company name&#10;&#10;Description automatically generated">
              <a:extLst>
                <a:ext uri="{FF2B5EF4-FFF2-40B4-BE49-F238E27FC236}">
                  <a16:creationId xmlns:a16="http://schemas.microsoft.com/office/drawing/2014/main" id="{A96CD08F-4FD0-425F-BE6B-142BE4FAC024}"/>
                </a:ext>
              </a:extLst>
            </p:cNvPr>
            <p:cNvPicPr>
              <a:picLocks noChangeAspect="1"/>
            </p:cNvPicPr>
            <p:nvPr/>
          </p:nvPicPr>
          <p:blipFill>
            <a:blip r:embed="rId8"/>
            <a:stretch>
              <a:fillRect/>
            </a:stretch>
          </p:blipFill>
          <p:spPr>
            <a:xfrm>
              <a:off x="8613354" y="4230964"/>
              <a:ext cx="1589400" cy="1740565"/>
            </a:xfrm>
            <a:prstGeom prst="rect">
              <a:avLst/>
            </a:prstGeom>
          </p:spPr>
        </p:pic>
        <p:sp>
          <p:nvSpPr>
            <p:cNvPr id="36" name="TextBox 35">
              <a:extLst>
                <a:ext uri="{FF2B5EF4-FFF2-40B4-BE49-F238E27FC236}">
                  <a16:creationId xmlns:a16="http://schemas.microsoft.com/office/drawing/2014/main" id="{9999B483-5ECB-48D5-90CA-DE5943E52945}"/>
                </a:ext>
              </a:extLst>
            </p:cNvPr>
            <p:cNvSpPr txBox="1"/>
            <p:nvPr/>
          </p:nvSpPr>
          <p:spPr>
            <a:xfrm>
              <a:off x="9525" y="4739313"/>
              <a:ext cx="2006212" cy="723867"/>
            </a:xfrm>
            <a:prstGeom prst="rect">
              <a:avLst/>
            </a:prstGeom>
            <a:noFill/>
          </p:spPr>
          <p:txBody>
            <a:bodyPr wrap="square" lIns="107265" tIns="53633" rIns="107265" bIns="53633" rtlCol="0">
              <a:spAutoFit/>
            </a:bodyPr>
            <a:lstStyle/>
            <a:p>
              <a:pPr defTabSz="493622">
                <a:spcBef>
                  <a:spcPct val="0"/>
                </a:spcBef>
                <a:spcAft>
                  <a:spcPts val="600"/>
                </a:spcAft>
              </a:pPr>
              <a:r>
                <a:rPr lang="en-GB" b="1" dirty="0">
                  <a:solidFill>
                    <a:srgbClr val="512C1E"/>
                  </a:solidFill>
                  <a:latin typeface="Brandon grotesque"/>
                  <a:ea typeface="+mj-ea"/>
                  <a:cs typeface="+mj-cs"/>
                </a:rPr>
                <a:t>Quality &amp; Accreditations</a:t>
              </a:r>
            </a:p>
          </p:txBody>
        </p:sp>
      </p:grpSp>
      <p:cxnSp>
        <p:nvCxnSpPr>
          <p:cNvPr id="3" name="Straight Connector 2">
            <a:extLst>
              <a:ext uri="{FF2B5EF4-FFF2-40B4-BE49-F238E27FC236}">
                <a16:creationId xmlns:a16="http://schemas.microsoft.com/office/drawing/2014/main" id="{93315E28-48BC-4395-B2F7-E1365A95B44E}"/>
              </a:ext>
            </a:extLst>
          </p:cNvPr>
          <p:cNvCxnSpPr>
            <a:cxnSpLocks/>
          </p:cNvCxnSpPr>
          <p:nvPr/>
        </p:nvCxnSpPr>
        <p:spPr>
          <a:xfrm flipV="1">
            <a:off x="0" y="6210455"/>
            <a:ext cx="10363200" cy="11620"/>
          </a:xfrm>
          <a:prstGeom prst="line">
            <a:avLst/>
          </a:prstGeom>
          <a:ln>
            <a:solidFill>
              <a:srgbClr val="F6B436"/>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5EF1F8F4-6B14-47AD-BF75-F3FEA6283DA5}"/>
              </a:ext>
            </a:extLst>
          </p:cNvPr>
          <p:cNvCxnSpPr>
            <a:cxnSpLocks/>
          </p:cNvCxnSpPr>
          <p:nvPr/>
        </p:nvCxnSpPr>
        <p:spPr>
          <a:xfrm flipV="1">
            <a:off x="-38646" y="4506347"/>
            <a:ext cx="10363200" cy="11620"/>
          </a:xfrm>
          <a:prstGeom prst="line">
            <a:avLst/>
          </a:prstGeom>
          <a:ln>
            <a:solidFill>
              <a:srgbClr val="F6B436"/>
            </a:solidFill>
          </a:ln>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01E45E8E-41B6-45C7-825F-3230C689CB85}"/>
              </a:ext>
            </a:extLst>
          </p:cNvPr>
          <p:cNvGrpSpPr/>
          <p:nvPr/>
        </p:nvGrpSpPr>
        <p:grpSpPr>
          <a:xfrm>
            <a:off x="0" y="5510954"/>
            <a:ext cx="9975778" cy="3063841"/>
            <a:chOff x="0" y="5510954"/>
            <a:chExt cx="9975778" cy="3063841"/>
          </a:xfrm>
        </p:grpSpPr>
        <p:grpSp>
          <p:nvGrpSpPr>
            <p:cNvPr id="39" name="Group 38">
              <a:extLst>
                <a:ext uri="{FF2B5EF4-FFF2-40B4-BE49-F238E27FC236}">
                  <a16:creationId xmlns:a16="http://schemas.microsoft.com/office/drawing/2014/main" id="{64C69672-E56D-455F-BFDE-B6873C169B2D}"/>
                </a:ext>
              </a:extLst>
            </p:cNvPr>
            <p:cNvGrpSpPr/>
            <p:nvPr/>
          </p:nvGrpSpPr>
          <p:grpSpPr>
            <a:xfrm>
              <a:off x="0" y="5510954"/>
              <a:ext cx="8324493" cy="3063841"/>
              <a:chOff x="0" y="5243454"/>
              <a:chExt cx="8324493" cy="3063841"/>
            </a:xfrm>
          </p:grpSpPr>
          <p:pic>
            <p:nvPicPr>
              <p:cNvPr id="13" name="Picture 12" descr="Graphical user interface&#10;&#10;Description automatically generated">
                <a:extLst>
                  <a:ext uri="{FF2B5EF4-FFF2-40B4-BE49-F238E27FC236}">
                    <a16:creationId xmlns:a16="http://schemas.microsoft.com/office/drawing/2014/main" id="{BA8E54C0-111C-4399-A178-5B7CDF2A8559}"/>
                  </a:ext>
                </a:extLst>
              </p:cNvPr>
              <p:cNvPicPr>
                <a:picLocks noChangeAspect="1"/>
              </p:cNvPicPr>
              <p:nvPr/>
            </p:nvPicPr>
            <p:blipFill>
              <a:blip r:embed="rId9"/>
              <a:stretch>
                <a:fillRect/>
              </a:stretch>
            </p:blipFill>
            <p:spPr>
              <a:xfrm>
                <a:off x="2124682" y="5243454"/>
                <a:ext cx="2842948" cy="3063841"/>
              </a:xfrm>
              <a:prstGeom prst="rect">
                <a:avLst/>
              </a:prstGeom>
            </p:spPr>
          </p:pic>
          <p:pic>
            <p:nvPicPr>
              <p:cNvPr id="16" name="Picture 15" descr="Logo&#10;&#10;Description automatically generated">
                <a:extLst>
                  <a:ext uri="{FF2B5EF4-FFF2-40B4-BE49-F238E27FC236}">
                    <a16:creationId xmlns:a16="http://schemas.microsoft.com/office/drawing/2014/main" id="{57FD6DF2-5163-4F7D-B39E-B8E206E9F5DD}"/>
                  </a:ext>
                </a:extLst>
              </p:cNvPr>
              <p:cNvPicPr>
                <a:picLocks noChangeAspect="1"/>
              </p:cNvPicPr>
              <p:nvPr/>
            </p:nvPicPr>
            <p:blipFill>
              <a:blip r:embed="rId10"/>
              <a:stretch>
                <a:fillRect/>
              </a:stretch>
            </p:blipFill>
            <p:spPr>
              <a:xfrm>
                <a:off x="7023371" y="6113435"/>
                <a:ext cx="1301122" cy="1277580"/>
              </a:xfrm>
              <a:prstGeom prst="rect">
                <a:avLst/>
              </a:prstGeom>
            </p:spPr>
          </p:pic>
          <p:pic>
            <p:nvPicPr>
              <p:cNvPr id="30" name="Picture 29" descr="Logo&#10;&#10;Description automatically generated">
                <a:extLst>
                  <a:ext uri="{FF2B5EF4-FFF2-40B4-BE49-F238E27FC236}">
                    <a16:creationId xmlns:a16="http://schemas.microsoft.com/office/drawing/2014/main" id="{7003E9EC-DA1B-420D-A158-8E7AB92FF14E}"/>
                  </a:ext>
                </a:extLst>
              </p:cNvPr>
              <p:cNvPicPr>
                <a:picLocks noChangeAspect="1"/>
              </p:cNvPicPr>
              <p:nvPr/>
            </p:nvPicPr>
            <p:blipFill>
              <a:blip r:embed="rId11"/>
              <a:stretch>
                <a:fillRect/>
              </a:stretch>
            </p:blipFill>
            <p:spPr>
              <a:xfrm>
                <a:off x="5086504" y="6136585"/>
                <a:ext cx="1736891" cy="1277580"/>
              </a:xfrm>
              <a:prstGeom prst="rect">
                <a:avLst/>
              </a:prstGeom>
            </p:spPr>
          </p:pic>
          <p:sp>
            <p:nvSpPr>
              <p:cNvPr id="37" name="TextBox 36">
                <a:extLst>
                  <a:ext uri="{FF2B5EF4-FFF2-40B4-BE49-F238E27FC236}">
                    <a16:creationId xmlns:a16="http://schemas.microsoft.com/office/drawing/2014/main" id="{C9FA6821-C968-4D56-B08F-B8C81CF6B3C1}"/>
                  </a:ext>
                </a:extLst>
              </p:cNvPr>
              <p:cNvSpPr txBox="1"/>
              <p:nvPr/>
            </p:nvSpPr>
            <p:spPr>
              <a:xfrm>
                <a:off x="0" y="6413442"/>
                <a:ext cx="2006212" cy="723867"/>
              </a:xfrm>
              <a:prstGeom prst="rect">
                <a:avLst/>
              </a:prstGeom>
              <a:noFill/>
            </p:spPr>
            <p:txBody>
              <a:bodyPr wrap="square" lIns="107265" tIns="53633" rIns="107265" bIns="53633" rtlCol="0">
                <a:spAutoFit/>
              </a:bodyPr>
              <a:lstStyle/>
              <a:p>
                <a:pPr defTabSz="493622">
                  <a:spcBef>
                    <a:spcPct val="0"/>
                  </a:spcBef>
                  <a:spcAft>
                    <a:spcPts val="600"/>
                  </a:spcAft>
                </a:pPr>
                <a:r>
                  <a:rPr lang="en-GB" b="1" dirty="0">
                    <a:solidFill>
                      <a:srgbClr val="512C1E"/>
                    </a:solidFill>
                    <a:latin typeface="Brandon grotesque"/>
                    <a:ea typeface="+mj-ea"/>
                    <a:cs typeface="+mj-cs"/>
                  </a:rPr>
                  <a:t>Committed to Sustainability</a:t>
                </a:r>
              </a:p>
            </p:txBody>
          </p:sp>
        </p:grpSp>
        <p:pic>
          <p:nvPicPr>
            <p:cNvPr id="1026" name="Picture 2" descr="The Upcycled Certified Standard — Upcycled Food Association">
              <a:extLst>
                <a:ext uri="{FF2B5EF4-FFF2-40B4-BE49-F238E27FC236}">
                  <a16:creationId xmlns:a16="http://schemas.microsoft.com/office/drawing/2014/main" id="{EC0D4DF4-A83E-41DF-9345-4BA33911A3A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51459" y="6317420"/>
              <a:ext cx="1124319" cy="140461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91063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g_Suitcase_Bed_#4_PPT.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90805" y="0"/>
            <a:ext cx="7772396" cy="7804483"/>
          </a:xfrm>
          <a:prstGeom prst="rect">
            <a:avLst/>
          </a:prstGeom>
        </p:spPr>
      </p:pic>
      <p:grpSp>
        <p:nvGrpSpPr>
          <p:cNvPr id="6" name="Group 5"/>
          <p:cNvGrpSpPr/>
          <p:nvPr/>
        </p:nvGrpSpPr>
        <p:grpSpPr>
          <a:xfrm>
            <a:off x="1" y="0"/>
            <a:ext cx="3491926" cy="7772400"/>
            <a:chOff x="0" y="0"/>
            <a:chExt cx="3352801" cy="7772400"/>
          </a:xfrm>
        </p:grpSpPr>
        <p:sp>
          <p:nvSpPr>
            <p:cNvPr id="8" name="Rectangle 7"/>
            <p:cNvSpPr/>
            <p:nvPr/>
          </p:nvSpPr>
          <p:spPr>
            <a:xfrm>
              <a:off x="0" y="0"/>
              <a:ext cx="3340100" cy="7772399"/>
            </a:xfrm>
            <a:prstGeom prst="rect">
              <a:avLst/>
            </a:prstGeom>
            <a:solidFill>
              <a:srgbClr val="F6B43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logotransparen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6100" y="368300"/>
              <a:ext cx="2247900" cy="828694"/>
            </a:xfrm>
            <a:prstGeom prst="rect">
              <a:avLst/>
            </a:prstGeom>
          </p:spPr>
        </p:pic>
        <p:cxnSp>
          <p:nvCxnSpPr>
            <p:cNvPr id="11" name="Straight Connector 10"/>
            <p:cNvCxnSpPr/>
            <p:nvPr/>
          </p:nvCxnSpPr>
          <p:spPr>
            <a:xfrm>
              <a:off x="3352801" y="0"/>
              <a:ext cx="0" cy="7772400"/>
            </a:xfrm>
            <a:prstGeom prst="line">
              <a:avLst/>
            </a:prstGeom>
            <a:ln w="38100" cmpd="sng">
              <a:solidFill>
                <a:schemeClr val="bg1"/>
              </a:solidFill>
            </a:ln>
            <a:effectLst/>
          </p:spPr>
          <p:style>
            <a:lnRef idx="2">
              <a:schemeClr val="dk1"/>
            </a:lnRef>
            <a:fillRef idx="0">
              <a:schemeClr val="dk1"/>
            </a:fillRef>
            <a:effectRef idx="1">
              <a:schemeClr val="dk1"/>
            </a:effectRef>
            <a:fontRef idx="minor">
              <a:schemeClr val="tx1"/>
            </a:fontRef>
          </p:style>
        </p:cxnSp>
      </p:grpSp>
      <p:sp>
        <p:nvSpPr>
          <p:cNvPr id="7" name="Rectangle 6"/>
          <p:cNvSpPr/>
          <p:nvPr/>
        </p:nvSpPr>
        <p:spPr>
          <a:xfrm>
            <a:off x="152402" y="3286038"/>
            <a:ext cx="3340101" cy="1200329"/>
          </a:xfrm>
          <a:prstGeom prst="rect">
            <a:avLst/>
          </a:prstGeom>
        </p:spPr>
        <p:txBody>
          <a:bodyPr wrap="square" anchor="ctr">
            <a:spAutoFit/>
          </a:bodyPr>
          <a:lstStyle/>
          <a:p>
            <a:pPr indent="-274320" algn="ctr">
              <a:spcAft>
                <a:spcPts val="900"/>
              </a:spcAft>
            </a:pPr>
            <a:r>
              <a:rPr lang="en-GB" sz="3600" b="1" dirty="0">
                <a:solidFill>
                  <a:srgbClr val="512C1E"/>
                </a:solidFill>
                <a:latin typeface="Brandon grotesque"/>
              </a:rPr>
              <a:t>Homestyle Dog Meals</a:t>
            </a:r>
          </a:p>
        </p:txBody>
      </p:sp>
      <p:sp>
        <p:nvSpPr>
          <p:cNvPr id="2" name="TextBox 1">
            <a:extLst>
              <a:ext uri="{FF2B5EF4-FFF2-40B4-BE49-F238E27FC236}">
                <a16:creationId xmlns:a16="http://schemas.microsoft.com/office/drawing/2014/main" id="{A8C4C7C5-9A35-41EE-8E0F-9996019F7D63}"/>
              </a:ext>
            </a:extLst>
          </p:cNvPr>
          <p:cNvSpPr txBox="1"/>
          <p:nvPr/>
        </p:nvSpPr>
        <p:spPr>
          <a:xfrm>
            <a:off x="165101" y="4610667"/>
            <a:ext cx="3340100" cy="400110"/>
          </a:xfrm>
          <a:prstGeom prst="rect">
            <a:avLst/>
          </a:prstGeom>
          <a:noFill/>
        </p:spPr>
        <p:txBody>
          <a:bodyPr wrap="square" rtlCol="0">
            <a:spAutoFit/>
          </a:bodyPr>
          <a:lstStyle/>
          <a:p>
            <a:pPr algn="ctr"/>
            <a:r>
              <a:rPr lang="en-US" dirty="0">
                <a:solidFill>
                  <a:srgbClr val="512C1E"/>
                </a:solidFill>
                <a:latin typeface="Brandon grotesque"/>
              </a:rPr>
              <a:t>At home or on the go!</a:t>
            </a:r>
          </a:p>
        </p:txBody>
      </p:sp>
    </p:spTree>
    <p:extLst>
      <p:ext uri="{BB962C8B-B14F-4D97-AF65-F5344CB8AC3E}">
        <p14:creationId xmlns:p14="http://schemas.microsoft.com/office/powerpoint/2010/main" val="56818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5003" y="368303"/>
            <a:ext cx="6715869" cy="985477"/>
          </a:xfrm>
          <a:prstGeom prst="rect">
            <a:avLst/>
          </a:prstGeom>
          <a:noFill/>
        </p:spPr>
        <p:txBody>
          <a:bodyPr wrap="square" lIns="107265" tIns="53633" rIns="107265" bIns="53633" rtlCol="0">
            <a:spAutoFit/>
          </a:bodyPr>
          <a:lstStyle/>
          <a:p>
            <a:pPr defTabSz="493622">
              <a:spcBef>
                <a:spcPct val="0"/>
              </a:spcBef>
              <a:spcAft>
                <a:spcPts val="600"/>
              </a:spcAft>
            </a:pPr>
            <a:r>
              <a:rPr lang="en-GB" sz="3200" b="1" dirty="0">
                <a:solidFill>
                  <a:srgbClr val="512C1E"/>
                </a:solidFill>
                <a:latin typeface="Brandon grotesque"/>
                <a:ea typeface="+mj-ea"/>
                <a:cs typeface="+mj-cs"/>
              </a:rPr>
              <a:t>Homestyle Dog Meals</a:t>
            </a:r>
          </a:p>
          <a:p>
            <a:pPr defTabSz="493622">
              <a:spcBef>
                <a:spcPct val="0"/>
              </a:spcBef>
              <a:spcAft>
                <a:spcPts val="600"/>
              </a:spcAft>
            </a:pPr>
            <a:r>
              <a:rPr lang="en-GB" b="1" dirty="0">
                <a:solidFill>
                  <a:srgbClr val="512C1E"/>
                </a:solidFill>
                <a:latin typeface="Brandon grotesque"/>
                <a:ea typeface="+mj-ea"/>
                <a:cs typeface="+mj-cs"/>
              </a:rPr>
              <a:t>Fresh, Human-Grade Options</a:t>
            </a:r>
          </a:p>
        </p:txBody>
      </p:sp>
      <p:pic>
        <p:nvPicPr>
          <p:cNvPr id="11" name="Picture 10" descr="logo.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97810" y="375772"/>
            <a:ext cx="1902789" cy="669609"/>
          </a:xfrm>
          <a:prstGeom prst="rect">
            <a:avLst/>
          </a:prstGeom>
        </p:spPr>
      </p:pic>
      <p:pic>
        <p:nvPicPr>
          <p:cNvPr id="7" name="Picture 6" descr="A picture containing food&#10;&#10;Description automatically generated">
            <a:extLst>
              <a:ext uri="{FF2B5EF4-FFF2-40B4-BE49-F238E27FC236}">
                <a16:creationId xmlns:a16="http://schemas.microsoft.com/office/drawing/2014/main" id="{D0DCFE03-A6B0-6A4F-AB02-90CCE73B7E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24915" y="1353777"/>
            <a:ext cx="1713218" cy="1885160"/>
          </a:xfrm>
          <a:prstGeom prst="rect">
            <a:avLst/>
          </a:prstGeom>
        </p:spPr>
      </p:pic>
      <p:pic>
        <p:nvPicPr>
          <p:cNvPr id="13" name="Picture 12" descr="A picture containing food, lotion&#10;&#10;Description automatically generated">
            <a:extLst>
              <a:ext uri="{FF2B5EF4-FFF2-40B4-BE49-F238E27FC236}">
                <a16:creationId xmlns:a16="http://schemas.microsoft.com/office/drawing/2014/main" id="{300319FE-3D86-E643-8D17-B3FBA038DC5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51173" y="1376665"/>
            <a:ext cx="1713218" cy="1892436"/>
          </a:xfrm>
          <a:prstGeom prst="rect">
            <a:avLst/>
          </a:prstGeom>
        </p:spPr>
      </p:pic>
      <p:pic>
        <p:nvPicPr>
          <p:cNvPr id="17" name="Picture 16" descr="A picture containing toiletry, lotion&#10;&#10;Description automatically generated">
            <a:extLst>
              <a:ext uri="{FF2B5EF4-FFF2-40B4-BE49-F238E27FC236}">
                <a16:creationId xmlns:a16="http://schemas.microsoft.com/office/drawing/2014/main" id="{10A66299-6ADD-6244-A867-07FFB7E183B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10207" y="3418549"/>
            <a:ext cx="1902790" cy="2018018"/>
          </a:xfrm>
          <a:prstGeom prst="rect">
            <a:avLst/>
          </a:prstGeom>
        </p:spPr>
      </p:pic>
      <p:pic>
        <p:nvPicPr>
          <p:cNvPr id="19" name="Picture 18" descr="A picture containing lotion, food&#10;&#10;Description automatically generated">
            <a:extLst>
              <a:ext uri="{FF2B5EF4-FFF2-40B4-BE49-F238E27FC236}">
                <a16:creationId xmlns:a16="http://schemas.microsoft.com/office/drawing/2014/main" id="{C2EAD90C-1674-6047-8F19-9908294BFC4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336649" y="5550457"/>
            <a:ext cx="1713218" cy="1885160"/>
          </a:xfrm>
          <a:prstGeom prst="rect">
            <a:avLst/>
          </a:prstGeom>
        </p:spPr>
      </p:pic>
      <p:pic>
        <p:nvPicPr>
          <p:cNvPr id="21" name="Picture 20">
            <a:extLst>
              <a:ext uri="{FF2B5EF4-FFF2-40B4-BE49-F238E27FC236}">
                <a16:creationId xmlns:a16="http://schemas.microsoft.com/office/drawing/2014/main" id="{637A8E2B-6890-FC45-BA2D-484735F807B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525665" y="5550460"/>
            <a:ext cx="1713219" cy="1892437"/>
          </a:xfrm>
          <a:prstGeom prst="rect">
            <a:avLst/>
          </a:prstGeom>
        </p:spPr>
      </p:pic>
      <p:sp>
        <p:nvSpPr>
          <p:cNvPr id="14" name="Rectangle 13">
            <a:extLst>
              <a:ext uri="{FF2B5EF4-FFF2-40B4-BE49-F238E27FC236}">
                <a16:creationId xmlns:a16="http://schemas.microsoft.com/office/drawing/2014/main" id="{47FCC670-7EA9-4F06-80BD-842EBED296DB}"/>
              </a:ext>
            </a:extLst>
          </p:cNvPr>
          <p:cNvSpPr/>
          <p:nvPr/>
        </p:nvSpPr>
        <p:spPr>
          <a:xfrm>
            <a:off x="1" y="7543803"/>
            <a:ext cx="10363200" cy="228597"/>
          </a:xfrm>
          <a:prstGeom prst="rect">
            <a:avLst/>
          </a:prstGeom>
          <a:solidFill>
            <a:srgbClr val="EA69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08D14E5-5669-4010-BE68-145CD73D6E83}"/>
              </a:ext>
            </a:extLst>
          </p:cNvPr>
          <p:cNvSpPr/>
          <p:nvPr/>
        </p:nvSpPr>
        <p:spPr>
          <a:xfrm>
            <a:off x="334298" y="1446896"/>
            <a:ext cx="5903774" cy="4588628"/>
          </a:xfrm>
          <a:prstGeom prst="rect">
            <a:avLst/>
          </a:prstGeom>
        </p:spPr>
        <p:txBody>
          <a:bodyPr wrap="square">
            <a:spAutoFit/>
          </a:bodyPr>
          <a:lstStyle/>
          <a:p>
            <a:pPr indent="-285750">
              <a:lnSpc>
                <a:spcPct val="140000"/>
              </a:lnSpc>
              <a:buClr>
                <a:srgbClr val="FFA400"/>
              </a:buClr>
              <a:buSzPct val="110000"/>
              <a:buFont typeface="Arial"/>
              <a:buChar char="•"/>
            </a:pPr>
            <a:r>
              <a:rPr lang="en-GB" sz="1400" b="1" dirty="0">
                <a:solidFill>
                  <a:srgbClr val="512C1E"/>
                </a:solidFill>
                <a:latin typeface="Brandon grotesque"/>
                <a:cs typeface="Arial"/>
              </a:rPr>
              <a:t>Five Formulas </a:t>
            </a:r>
            <a:r>
              <a:rPr lang="en-GB" sz="1400" dirty="0">
                <a:solidFill>
                  <a:srgbClr val="512C1E"/>
                </a:solidFill>
                <a:latin typeface="Brandon grotesque"/>
                <a:cs typeface="Arial"/>
              </a:rPr>
              <a:t>for supplemental feeding. Topper, mixer, or rotational meals.</a:t>
            </a:r>
            <a:endParaRPr lang="en-GB" sz="1400" b="1" dirty="0">
              <a:solidFill>
                <a:srgbClr val="512C1E"/>
              </a:solidFill>
              <a:latin typeface="Brandon grotesque"/>
              <a:cs typeface="Arial"/>
            </a:endParaRPr>
          </a:p>
          <a:p>
            <a:pPr marL="795162" lvl="1" indent="-285750">
              <a:lnSpc>
                <a:spcPct val="140000"/>
              </a:lnSpc>
              <a:buClr>
                <a:srgbClr val="FFA400"/>
              </a:buClr>
              <a:buSzPct val="110000"/>
              <a:buFont typeface="Arial"/>
              <a:buChar char="•"/>
            </a:pPr>
            <a:r>
              <a:rPr lang="en-GB" sz="1400" b="1" dirty="0">
                <a:solidFill>
                  <a:srgbClr val="512C1E"/>
                </a:solidFill>
                <a:latin typeface="Brandon grotesque"/>
                <a:cs typeface="Arial"/>
              </a:rPr>
              <a:t>Rosie’s Beef N’ Rice </a:t>
            </a:r>
            <a:r>
              <a:rPr lang="en-GB" sz="1400" dirty="0">
                <a:solidFill>
                  <a:srgbClr val="512C1E"/>
                </a:solidFill>
                <a:latin typeface="Brandon grotesque"/>
                <a:cs typeface="Arial"/>
              </a:rPr>
              <a:t>- </a:t>
            </a:r>
            <a:r>
              <a:rPr lang="en-GB" sz="1200" dirty="0">
                <a:solidFill>
                  <a:srgbClr val="512C1E"/>
                </a:solidFill>
                <a:latin typeface="Brandon grotesque"/>
                <a:cs typeface="Arial"/>
              </a:rPr>
              <a:t>Gluten Free &amp; Wheat Free</a:t>
            </a:r>
          </a:p>
          <a:p>
            <a:pPr marL="795162" lvl="1" indent="-285750">
              <a:lnSpc>
                <a:spcPct val="140000"/>
              </a:lnSpc>
              <a:buClr>
                <a:srgbClr val="FFA400"/>
              </a:buClr>
              <a:buSzPct val="110000"/>
              <a:buFont typeface="Arial"/>
              <a:buChar char="•"/>
            </a:pPr>
            <a:r>
              <a:rPr lang="en-GB" sz="1400" b="1" dirty="0">
                <a:solidFill>
                  <a:srgbClr val="512C1E"/>
                </a:solidFill>
                <a:latin typeface="Brandon grotesque"/>
                <a:cs typeface="Arial"/>
              </a:rPr>
              <a:t>Wally’s Salmon N’ Rice </a:t>
            </a:r>
            <a:r>
              <a:rPr lang="en-GB" sz="1200" dirty="0">
                <a:solidFill>
                  <a:srgbClr val="512C1E"/>
                </a:solidFill>
                <a:latin typeface="Brandon grotesque"/>
                <a:cs typeface="Arial"/>
              </a:rPr>
              <a:t>– </a:t>
            </a:r>
            <a:r>
              <a:rPr lang="en-GB" sz="1100" dirty="0">
                <a:solidFill>
                  <a:srgbClr val="512C1E"/>
                </a:solidFill>
                <a:latin typeface="Brandon grotesque"/>
                <a:cs typeface="Arial"/>
              </a:rPr>
              <a:t>Gluten Free &amp; Wheat Free</a:t>
            </a:r>
          </a:p>
          <a:p>
            <a:pPr marL="795162" lvl="1" indent="-285750">
              <a:lnSpc>
                <a:spcPct val="140000"/>
              </a:lnSpc>
              <a:buClr>
                <a:srgbClr val="FFA400"/>
              </a:buClr>
              <a:buSzPct val="110000"/>
              <a:buFont typeface="Arial"/>
              <a:buChar char="•"/>
            </a:pPr>
            <a:r>
              <a:rPr lang="en-GB" sz="1400" b="1" dirty="0">
                <a:solidFill>
                  <a:srgbClr val="512C1E"/>
                </a:solidFill>
                <a:latin typeface="Brandon grotesque"/>
                <a:cs typeface="Arial"/>
              </a:rPr>
              <a:t>Tuxedo’s Chicken &amp; Yams</a:t>
            </a:r>
            <a:r>
              <a:rPr lang="en-GB" sz="1400" dirty="0">
                <a:solidFill>
                  <a:srgbClr val="512C1E"/>
                </a:solidFill>
                <a:latin typeface="Brandon grotesque"/>
                <a:cs typeface="Arial"/>
              </a:rPr>
              <a:t> </a:t>
            </a:r>
            <a:r>
              <a:rPr lang="en-GB" sz="1100" dirty="0">
                <a:solidFill>
                  <a:srgbClr val="512C1E"/>
                </a:solidFill>
                <a:latin typeface="Brandon grotesque"/>
                <a:cs typeface="Arial"/>
              </a:rPr>
              <a:t>- </a:t>
            </a:r>
            <a:r>
              <a:rPr lang="en-GB" sz="1050" dirty="0">
                <a:solidFill>
                  <a:srgbClr val="512C1E"/>
                </a:solidFill>
                <a:latin typeface="Brandon grotesque"/>
                <a:cs typeface="Arial"/>
              </a:rPr>
              <a:t>Gluten Free &amp; Wheat Free</a:t>
            </a:r>
            <a:endParaRPr lang="en-GB" sz="1050" b="1" dirty="0">
              <a:solidFill>
                <a:srgbClr val="512C1E"/>
              </a:solidFill>
              <a:latin typeface="Brandon grotesque"/>
              <a:cs typeface="Arial"/>
            </a:endParaRPr>
          </a:p>
          <a:p>
            <a:pPr marL="795162" lvl="1" indent="-285750">
              <a:lnSpc>
                <a:spcPct val="140000"/>
              </a:lnSpc>
              <a:buClr>
                <a:srgbClr val="FFA400"/>
              </a:buClr>
              <a:buSzPct val="110000"/>
              <a:buFont typeface="Arial"/>
              <a:buChar char="•"/>
            </a:pPr>
            <a:r>
              <a:rPr lang="en-GB" sz="1400" b="1" dirty="0">
                <a:solidFill>
                  <a:srgbClr val="512C1E"/>
                </a:solidFill>
                <a:latin typeface="Brandon grotesque"/>
                <a:cs typeface="Arial"/>
              </a:rPr>
              <a:t>Hopkins’ Pork N’ Potato </a:t>
            </a:r>
            <a:r>
              <a:rPr lang="en-GB" sz="1400" dirty="0">
                <a:solidFill>
                  <a:srgbClr val="512C1E"/>
                </a:solidFill>
                <a:latin typeface="Brandon grotesque"/>
                <a:cs typeface="Arial"/>
              </a:rPr>
              <a:t>– </a:t>
            </a:r>
            <a:r>
              <a:rPr lang="en-GB" sz="1200" dirty="0">
                <a:solidFill>
                  <a:srgbClr val="512C1E"/>
                </a:solidFill>
                <a:latin typeface="Brandon grotesque"/>
                <a:cs typeface="Arial"/>
              </a:rPr>
              <a:t>Grain Free &amp; Gluten Free</a:t>
            </a:r>
          </a:p>
          <a:p>
            <a:pPr marL="795162" lvl="1" indent="-285750">
              <a:lnSpc>
                <a:spcPct val="140000"/>
              </a:lnSpc>
              <a:buClr>
                <a:srgbClr val="FFA400"/>
              </a:buClr>
              <a:buSzPct val="110000"/>
              <a:buFont typeface="Arial"/>
              <a:buChar char="•"/>
            </a:pPr>
            <a:r>
              <a:rPr lang="en-GB" sz="1400" b="1" dirty="0">
                <a:solidFill>
                  <a:srgbClr val="512C1E"/>
                </a:solidFill>
                <a:latin typeface="Brandon grotesque"/>
                <a:cs typeface="Arial"/>
              </a:rPr>
              <a:t>Grandma Ada’s Turkey &amp; Yams </a:t>
            </a:r>
            <a:r>
              <a:rPr lang="en-GB" sz="1400" dirty="0">
                <a:solidFill>
                  <a:srgbClr val="512C1E"/>
                </a:solidFill>
                <a:latin typeface="Brandon grotesque"/>
                <a:cs typeface="Arial"/>
              </a:rPr>
              <a:t>- </a:t>
            </a:r>
            <a:r>
              <a:rPr lang="en-GB" sz="1200" dirty="0">
                <a:solidFill>
                  <a:srgbClr val="512C1E"/>
                </a:solidFill>
                <a:latin typeface="Brandon grotesque"/>
                <a:cs typeface="Arial"/>
              </a:rPr>
              <a:t>Grain Free &amp; Gluten Free</a:t>
            </a:r>
            <a:endParaRPr lang="en-GB" sz="1200" b="1" dirty="0">
              <a:solidFill>
                <a:srgbClr val="512C1E"/>
              </a:solidFill>
              <a:latin typeface="Brandon grotesque"/>
              <a:cs typeface="Arial"/>
            </a:endParaRPr>
          </a:p>
          <a:p>
            <a:pPr marL="285750" indent="-285750">
              <a:lnSpc>
                <a:spcPct val="140000"/>
              </a:lnSpc>
              <a:buClr>
                <a:srgbClr val="FFA400"/>
              </a:buClr>
              <a:buSzPct val="110000"/>
              <a:buFont typeface="Arial"/>
              <a:buChar char="•"/>
            </a:pPr>
            <a:r>
              <a:rPr lang="en-GB" sz="1400" b="1" dirty="0">
                <a:solidFill>
                  <a:srgbClr val="512C1E"/>
                </a:solidFill>
                <a:latin typeface="Brandon grotesque"/>
                <a:cs typeface="Arial"/>
              </a:rPr>
              <a:t>Limited Ingredients </a:t>
            </a:r>
            <a:r>
              <a:rPr lang="en-GB" sz="1100" b="1" dirty="0">
                <a:solidFill>
                  <a:srgbClr val="512C1E"/>
                </a:solidFill>
                <a:latin typeface="Brandon grotesque"/>
                <a:cs typeface="Arial"/>
              </a:rPr>
              <a:t>(9-11 ingredients per formula)</a:t>
            </a:r>
          </a:p>
          <a:p>
            <a:pPr marL="285750" indent="-285750">
              <a:lnSpc>
                <a:spcPct val="140000"/>
              </a:lnSpc>
              <a:buClr>
                <a:srgbClr val="FFA400"/>
              </a:buClr>
              <a:buSzPct val="110000"/>
              <a:buFont typeface="Arial"/>
              <a:buChar char="•"/>
            </a:pPr>
            <a:r>
              <a:rPr lang="en-GB" sz="1400" b="1" dirty="0">
                <a:solidFill>
                  <a:srgbClr val="512C1E"/>
                </a:solidFill>
                <a:latin typeface="Brandon grotesque"/>
                <a:cs typeface="Arial"/>
              </a:rPr>
              <a:t>No Additives, Preservatives or Artificial Flavorings</a:t>
            </a:r>
            <a:endParaRPr lang="en-GB" sz="1400" b="1" dirty="0">
              <a:solidFill>
                <a:srgbClr val="512C1E"/>
              </a:solidFill>
              <a:latin typeface="Brandon grotesque"/>
            </a:endParaRPr>
          </a:p>
          <a:p>
            <a:pPr marL="285750" indent="-285750">
              <a:lnSpc>
                <a:spcPct val="140000"/>
              </a:lnSpc>
              <a:buClr>
                <a:srgbClr val="FFA400"/>
              </a:buClr>
              <a:buSzPct val="110000"/>
              <a:buFont typeface="Arial"/>
              <a:buChar char="•"/>
            </a:pPr>
            <a:r>
              <a:rPr lang="en-GB" sz="1400" b="1" dirty="0">
                <a:solidFill>
                  <a:srgbClr val="512C1E"/>
                </a:solidFill>
                <a:latin typeface="Brandon grotesque"/>
              </a:rPr>
              <a:t>Unique Packaging, Easy to Serve, BPA Free</a:t>
            </a:r>
          </a:p>
          <a:p>
            <a:pPr marL="285750" indent="-285750">
              <a:lnSpc>
                <a:spcPct val="140000"/>
              </a:lnSpc>
              <a:buClr>
                <a:srgbClr val="FFA400"/>
              </a:buClr>
              <a:buSzPct val="110000"/>
              <a:buFont typeface="Arial"/>
              <a:buChar char="•"/>
            </a:pPr>
            <a:r>
              <a:rPr lang="en-GB" sz="1400" b="1" dirty="0">
                <a:solidFill>
                  <a:srgbClr val="512C1E"/>
                </a:solidFill>
                <a:latin typeface="Brandon grotesque"/>
              </a:rPr>
              <a:t>2-Year Shelf Life</a:t>
            </a:r>
          </a:p>
          <a:p>
            <a:pPr marL="285750" indent="-285750">
              <a:lnSpc>
                <a:spcPct val="140000"/>
              </a:lnSpc>
              <a:buClr>
                <a:srgbClr val="FFA400"/>
              </a:buClr>
              <a:buSzPct val="110000"/>
              <a:buFont typeface="Arial"/>
              <a:buChar char="•"/>
            </a:pPr>
            <a:r>
              <a:rPr lang="en-GB" sz="1400" b="1" dirty="0">
                <a:solidFill>
                  <a:srgbClr val="512C1E"/>
                </a:solidFill>
                <a:latin typeface="Brandon grotesque"/>
              </a:rPr>
              <a:t>Highly Palatable - perfect for finicky eaters &amp; elderly dogs</a:t>
            </a:r>
          </a:p>
          <a:p>
            <a:pPr marL="285750" indent="-285750">
              <a:lnSpc>
                <a:spcPct val="140000"/>
              </a:lnSpc>
              <a:buClr>
                <a:srgbClr val="FFA400"/>
              </a:buClr>
              <a:buSzPct val="110000"/>
              <a:buFont typeface="Arial"/>
              <a:buChar char="•"/>
            </a:pPr>
            <a:r>
              <a:rPr lang="en-GB" sz="1400" b="1" dirty="0">
                <a:solidFill>
                  <a:srgbClr val="512C1E"/>
                </a:solidFill>
                <a:latin typeface="Brandon grotesque"/>
              </a:rPr>
              <a:t>9 oz. Stand Up Pouches/8 per case</a:t>
            </a:r>
          </a:p>
          <a:p>
            <a:pPr marL="285750" indent="-285750">
              <a:lnSpc>
                <a:spcPct val="140000"/>
              </a:lnSpc>
              <a:buClr>
                <a:srgbClr val="FFA400"/>
              </a:buClr>
              <a:buSzPct val="110000"/>
              <a:buFont typeface="Arial"/>
              <a:buChar char="•"/>
            </a:pPr>
            <a:r>
              <a:rPr lang="en-GB" sz="1400" b="1" dirty="0">
                <a:solidFill>
                  <a:srgbClr val="512C1E"/>
                </a:solidFill>
                <a:latin typeface="Brandon grotesque"/>
              </a:rPr>
              <a:t>SRP - $5.99</a:t>
            </a:r>
          </a:p>
          <a:p>
            <a:pPr marL="285750" indent="-285750">
              <a:lnSpc>
                <a:spcPct val="140000"/>
              </a:lnSpc>
              <a:buClr>
                <a:srgbClr val="FFA400"/>
              </a:buClr>
              <a:buSzPct val="110000"/>
              <a:buFont typeface="Arial"/>
              <a:buChar char="•"/>
            </a:pPr>
            <a:r>
              <a:rPr lang="en-GB" sz="1400" b="1" dirty="0">
                <a:solidFill>
                  <a:srgbClr val="512C1E"/>
                </a:solidFill>
                <a:latin typeface="Brandon grotesque"/>
              </a:rPr>
              <a:t>Made &amp; Sourced in the USA</a:t>
            </a:r>
          </a:p>
          <a:p>
            <a:pPr marL="285750" indent="-285750">
              <a:lnSpc>
                <a:spcPct val="140000"/>
              </a:lnSpc>
              <a:buClr>
                <a:srgbClr val="FFA400"/>
              </a:buClr>
              <a:buSzPct val="110000"/>
              <a:buFont typeface="Arial"/>
              <a:buChar char="•"/>
            </a:pPr>
            <a:r>
              <a:rPr lang="en-GB" sz="1400" b="1" dirty="0">
                <a:solidFill>
                  <a:srgbClr val="512C1E"/>
                </a:solidFill>
                <a:latin typeface="Brandon grotesque"/>
              </a:rPr>
              <a:t>Shelf Ready Display Case </a:t>
            </a:r>
          </a:p>
        </p:txBody>
      </p:sp>
      <p:pic>
        <p:nvPicPr>
          <p:cNvPr id="16" name="Picture 15">
            <a:extLst>
              <a:ext uri="{FF2B5EF4-FFF2-40B4-BE49-F238E27FC236}">
                <a16:creationId xmlns:a16="http://schemas.microsoft.com/office/drawing/2014/main" id="{9F5F4F54-5DC1-4634-B3DB-537B981BDA56}"/>
              </a:ext>
            </a:extLst>
          </p:cNvPr>
          <p:cNvPicPr>
            <a:picLocks noChangeAspect="1"/>
          </p:cNvPicPr>
          <p:nvPr/>
        </p:nvPicPr>
        <p:blipFill>
          <a:blip r:embed="rId8"/>
          <a:stretch>
            <a:fillRect/>
          </a:stretch>
        </p:blipFill>
        <p:spPr>
          <a:xfrm>
            <a:off x="334298" y="6035524"/>
            <a:ext cx="5092860" cy="1464882"/>
          </a:xfrm>
          <a:prstGeom prst="rect">
            <a:avLst/>
          </a:prstGeom>
        </p:spPr>
      </p:pic>
    </p:spTree>
    <p:extLst>
      <p:ext uri="{BB962C8B-B14F-4D97-AF65-F5344CB8AC3E}">
        <p14:creationId xmlns:p14="http://schemas.microsoft.com/office/powerpoint/2010/main" val="2899510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5003" y="368303"/>
            <a:ext cx="6715869" cy="985477"/>
          </a:xfrm>
          <a:prstGeom prst="rect">
            <a:avLst/>
          </a:prstGeom>
          <a:noFill/>
        </p:spPr>
        <p:txBody>
          <a:bodyPr wrap="square" lIns="107265" tIns="53633" rIns="107265" bIns="53633" rtlCol="0">
            <a:spAutoFit/>
          </a:bodyPr>
          <a:lstStyle/>
          <a:p>
            <a:pPr defTabSz="493622">
              <a:spcBef>
                <a:spcPct val="0"/>
              </a:spcBef>
              <a:spcAft>
                <a:spcPts val="600"/>
              </a:spcAft>
            </a:pPr>
            <a:r>
              <a:rPr lang="en-GB" sz="3200" b="1" dirty="0">
                <a:solidFill>
                  <a:srgbClr val="512C1E"/>
                </a:solidFill>
                <a:latin typeface="Brandon grotesque"/>
                <a:ea typeface="+mj-ea"/>
                <a:cs typeface="+mj-cs"/>
              </a:rPr>
              <a:t>Multiple Ways to Serve</a:t>
            </a:r>
          </a:p>
          <a:p>
            <a:pPr defTabSz="493622">
              <a:spcBef>
                <a:spcPct val="0"/>
              </a:spcBef>
              <a:spcAft>
                <a:spcPts val="600"/>
              </a:spcAft>
            </a:pPr>
            <a:r>
              <a:rPr lang="en-GB" b="1" dirty="0">
                <a:solidFill>
                  <a:srgbClr val="512C1E"/>
                </a:solidFill>
                <a:latin typeface="Brandon grotesque"/>
                <a:ea typeface="+mj-ea"/>
                <a:cs typeface="+mj-cs"/>
              </a:rPr>
              <a:t>Top it, Mix it, Meal it!</a:t>
            </a:r>
          </a:p>
        </p:txBody>
      </p:sp>
      <p:sp>
        <p:nvSpPr>
          <p:cNvPr id="9" name="Rectangle 8"/>
          <p:cNvSpPr/>
          <p:nvPr/>
        </p:nvSpPr>
        <p:spPr>
          <a:xfrm>
            <a:off x="0" y="7535637"/>
            <a:ext cx="10363200" cy="236765"/>
          </a:xfrm>
          <a:prstGeom prst="rect">
            <a:avLst/>
          </a:prstGeom>
          <a:solidFill>
            <a:srgbClr val="EA69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logo.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97810" y="375772"/>
            <a:ext cx="1902789" cy="669609"/>
          </a:xfrm>
          <a:prstGeom prst="rect">
            <a:avLst/>
          </a:prstGeom>
        </p:spPr>
      </p:pic>
      <p:grpSp>
        <p:nvGrpSpPr>
          <p:cNvPr id="3" name="Group 2">
            <a:extLst>
              <a:ext uri="{FF2B5EF4-FFF2-40B4-BE49-F238E27FC236}">
                <a16:creationId xmlns:a16="http://schemas.microsoft.com/office/drawing/2014/main" id="{34C753FE-DF64-4913-8219-06C9D03C5F50}"/>
              </a:ext>
            </a:extLst>
          </p:cNvPr>
          <p:cNvGrpSpPr/>
          <p:nvPr/>
        </p:nvGrpSpPr>
        <p:grpSpPr>
          <a:xfrm>
            <a:off x="1426029" y="1353780"/>
            <a:ext cx="8937171" cy="6181857"/>
            <a:chOff x="1426029" y="1183822"/>
            <a:chExt cx="8937171" cy="6351815"/>
          </a:xfrm>
        </p:grpSpPr>
        <p:pic>
          <p:nvPicPr>
            <p:cNvPr id="14" name="Picture 2">
              <a:extLst>
                <a:ext uri="{FF2B5EF4-FFF2-40B4-BE49-F238E27FC236}">
                  <a16:creationId xmlns:a16="http://schemas.microsoft.com/office/drawing/2014/main" id="{7689E190-B06A-44F7-813D-5C1DF0014D4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94114" y="1183822"/>
              <a:ext cx="8469086" cy="63518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DCE2E63-593C-4413-8002-838D3EF7391B}"/>
                </a:ext>
              </a:extLst>
            </p:cNvPr>
            <p:cNvSpPr/>
            <p:nvPr/>
          </p:nvSpPr>
          <p:spPr>
            <a:xfrm>
              <a:off x="1426029" y="6357257"/>
              <a:ext cx="2231571" cy="11783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06EBBA9B-2C98-467D-A76A-7F2CC9A80944}"/>
              </a:ext>
            </a:extLst>
          </p:cNvPr>
          <p:cNvSpPr/>
          <p:nvPr/>
        </p:nvSpPr>
        <p:spPr>
          <a:xfrm>
            <a:off x="440876" y="1828640"/>
            <a:ext cx="8030933" cy="762008"/>
          </a:xfrm>
          <a:prstGeom prst="rect">
            <a:avLst/>
          </a:prstGeom>
          <a:noFill/>
          <a:ln w="12700">
            <a:noFill/>
            <a:prstDash val="solid"/>
          </a:ln>
        </p:spPr>
        <p:txBody>
          <a:bodyPr wrap="square" tIns="72000" anchor="t">
            <a:noAutofit/>
          </a:bodyPr>
          <a:lstStyle/>
          <a:p>
            <a:pPr marL="285750" indent="-285750">
              <a:lnSpc>
                <a:spcPct val="130000"/>
              </a:lnSpc>
              <a:buClr>
                <a:srgbClr val="FFA400"/>
              </a:buClr>
              <a:buSzPct val="110000"/>
              <a:buFont typeface="Arial"/>
              <a:buChar char="•"/>
            </a:pPr>
            <a:r>
              <a:rPr lang="en-GB" sz="2400" dirty="0">
                <a:solidFill>
                  <a:srgbClr val="512C1E"/>
                </a:solidFill>
                <a:latin typeface="Brandon grotesque"/>
                <a:cs typeface="Arial" panose="020B0604020202020204" pitchFamily="34" charset="0"/>
              </a:rPr>
              <a:t>Can be used as a great complement to kibble</a:t>
            </a:r>
          </a:p>
          <a:p>
            <a:pPr marL="285750" indent="-285750">
              <a:lnSpc>
                <a:spcPct val="130000"/>
              </a:lnSpc>
              <a:buClr>
                <a:srgbClr val="FFA400"/>
              </a:buClr>
              <a:buSzPct val="110000"/>
              <a:buFont typeface="Arial"/>
              <a:buChar char="•"/>
            </a:pPr>
            <a:endParaRPr lang="en-GB" sz="1000" dirty="0">
              <a:solidFill>
                <a:srgbClr val="512C1E"/>
              </a:solidFill>
              <a:latin typeface="Brandon grotesque"/>
              <a:cs typeface="Arial" panose="020B0604020202020204" pitchFamily="34" charset="0"/>
            </a:endParaRPr>
          </a:p>
        </p:txBody>
      </p:sp>
      <p:sp>
        <p:nvSpPr>
          <p:cNvPr id="16" name="Rectangle 15">
            <a:extLst>
              <a:ext uri="{FF2B5EF4-FFF2-40B4-BE49-F238E27FC236}">
                <a16:creationId xmlns:a16="http://schemas.microsoft.com/office/drawing/2014/main" id="{AA78FC1B-E258-45A0-9E01-D5993C71266C}"/>
              </a:ext>
            </a:extLst>
          </p:cNvPr>
          <p:cNvSpPr/>
          <p:nvPr/>
        </p:nvSpPr>
        <p:spPr>
          <a:xfrm>
            <a:off x="440876" y="2519489"/>
            <a:ext cx="8030933" cy="762008"/>
          </a:xfrm>
          <a:prstGeom prst="rect">
            <a:avLst/>
          </a:prstGeom>
          <a:noFill/>
          <a:ln w="12700">
            <a:noFill/>
            <a:prstDash val="solid"/>
          </a:ln>
        </p:spPr>
        <p:txBody>
          <a:bodyPr wrap="square" tIns="72000" anchor="t">
            <a:noAutofit/>
          </a:bodyPr>
          <a:lstStyle/>
          <a:p>
            <a:pPr marL="285750" indent="-285750">
              <a:lnSpc>
                <a:spcPct val="130000"/>
              </a:lnSpc>
              <a:buClr>
                <a:srgbClr val="FFA400"/>
              </a:buClr>
              <a:buSzPct val="110000"/>
              <a:buFont typeface="Arial"/>
              <a:buChar char="•"/>
            </a:pPr>
            <a:r>
              <a:rPr lang="en-GB" sz="2400" dirty="0">
                <a:solidFill>
                  <a:srgbClr val="512C1E"/>
                </a:solidFill>
                <a:latin typeface="Brandon grotesque"/>
                <a:cs typeface="Arial" panose="020B0604020202020204" pitchFamily="34" charset="0"/>
              </a:rPr>
              <a:t>Great, natural “boost” to a standard bowl</a:t>
            </a:r>
            <a:endParaRPr lang="en-GB" sz="1000" dirty="0">
              <a:solidFill>
                <a:srgbClr val="512C1E"/>
              </a:solidFill>
              <a:latin typeface="Brandon grotesque"/>
              <a:cs typeface="Arial" panose="020B0604020202020204" pitchFamily="34" charset="0"/>
            </a:endParaRPr>
          </a:p>
        </p:txBody>
      </p:sp>
      <p:sp>
        <p:nvSpPr>
          <p:cNvPr id="18" name="Rectangle 17">
            <a:extLst>
              <a:ext uri="{FF2B5EF4-FFF2-40B4-BE49-F238E27FC236}">
                <a16:creationId xmlns:a16="http://schemas.microsoft.com/office/drawing/2014/main" id="{D3A48B43-C813-4760-B77B-A6833417A9CB}"/>
              </a:ext>
            </a:extLst>
          </p:cNvPr>
          <p:cNvSpPr/>
          <p:nvPr/>
        </p:nvSpPr>
        <p:spPr>
          <a:xfrm>
            <a:off x="440876" y="3210338"/>
            <a:ext cx="6036124" cy="1058951"/>
          </a:xfrm>
          <a:prstGeom prst="rect">
            <a:avLst/>
          </a:prstGeom>
          <a:noFill/>
          <a:ln w="12700">
            <a:noFill/>
            <a:prstDash val="solid"/>
          </a:ln>
        </p:spPr>
        <p:txBody>
          <a:bodyPr wrap="square" tIns="72000" anchor="t">
            <a:noAutofit/>
          </a:bodyPr>
          <a:lstStyle/>
          <a:p>
            <a:pPr marL="285750" indent="-285750">
              <a:lnSpc>
                <a:spcPct val="130000"/>
              </a:lnSpc>
              <a:buClr>
                <a:srgbClr val="FFA400"/>
              </a:buClr>
              <a:buSzPct val="110000"/>
              <a:buFont typeface="Arial"/>
              <a:buChar char="•"/>
            </a:pPr>
            <a:r>
              <a:rPr lang="en-GB" sz="2400" dirty="0">
                <a:solidFill>
                  <a:srgbClr val="512C1E"/>
                </a:solidFill>
                <a:latin typeface="Brandon grotesque"/>
                <a:cs typeface="Arial" panose="020B0604020202020204" pitchFamily="34" charset="0"/>
              </a:rPr>
              <a:t>Gently-cooked to maximize taste and nutrient density</a:t>
            </a:r>
            <a:endParaRPr lang="en-GB" sz="1000" dirty="0">
              <a:solidFill>
                <a:srgbClr val="512C1E"/>
              </a:solidFill>
              <a:latin typeface="Brandon grotesque"/>
              <a:cs typeface="Arial" panose="020B0604020202020204" pitchFamily="34" charset="0"/>
            </a:endParaRPr>
          </a:p>
        </p:txBody>
      </p:sp>
      <p:sp>
        <p:nvSpPr>
          <p:cNvPr id="20" name="Rectangle 19">
            <a:extLst>
              <a:ext uri="{FF2B5EF4-FFF2-40B4-BE49-F238E27FC236}">
                <a16:creationId xmlns:a16="http://schemas.microsoft.com/office/drawing/2014/main" id="{BFBB405E-D853-4F21-BFA0-30F21A12BF5F}"/>
              </a:ext>
            </a:extLst>
          </p:cNvPr>
          <p:cNvSpPr/>
          <p:nvPr/>
        </p:nvSpPr>
        <p:spPr>
          <a:xfrm>
            <a:off x="438154" y="4198130"/>
            <a:ext cx="4906732" cy="1058951"/>
          </a:xfrm>
          <a:prstGeom prst="rect">
            <a:avLst/>
          </a:prstGeom>
          <a:noFill/>
          <a:ln w="12700">
            <a:noFill/>
            <a:prstDash val="solid"/>
          </a:ln>
        </p:spPr>
        <p:txBody>
          <a:bodyPr wrap="square" tIns="72000" anchor="t">
            <a:noAutofit/>
          </a:bodyPr>
          <a:lstStyle/>
          <a:p>
            <a:pPr marL="285750" indent="-285750">
              <a:lnSpc>
                <a:spcPct val="130000"/>
              </a:lnSpc>
              <a:buClr>
                <a:srgbClr val="FFA400"/>
              </a:buClr>
              <a:buSzPct val="110000"/>
              <a:buFont typeface="Arial"/>
              <a:buChar char="•"/>
            </a:pPr>
            <a:r>
              <a:rPr lang="en-GB" sz="2400" dirty="0">
                <a:solidFill>
                  <a:srgbClr val="512C1E"/>
                </a:solidFill>
                <a:latin typeface="Brandon grotesque"/>
                <a:cs typeface="Arial" panose="020B0604020202020204" pitchFamily="34" charset="0"/>
              </a:rPr>
              <a:t>No meal contains more than 11 natural ingredients</a:t>
            </a:r>
            <a:endParaRPr lang="en-GB" sz="1000" dirty="0">
              <a:solidFill>
                <a:srgbClr val="512C1E"/>
              </a:solidFill>
              <a:latin typeface="Brandon grotesque"/>
              <a:cs typeface="Arial" panose="020B0604020202020204" pitchFamily="34" charset="0"/>
            </a:endParaRPr>
          </a:p>
        </p:txBody>
      </p:sp>
      <p:sp>
        <p:nvSpPr>
          <p:cNvPr id="22" name="Rectangle 21">
            <a:extLst>
              <a:ext uri="{FF2B5EF4-FFF2-40B4-BE49-F238E27FC236}">
                <a16:creationId xmlns:a16="http://schemas.microsoft.com/office/drawing/2014/main" id="{1082AD7D-AB4E-4183-ACB9-D879FA1F52C4}"/>
              </a:ext>
            </a:extLst>
          </p:cNvPr>
          <p:cNvSpPr/>
          <p:nvPr/>
        </p:nvSpPr>
        <p:spPr>
          <a:xfrm>
            <a:off x="438152" y="5185920"/>
            <a:ext cx="4906732" cy="1058950"/>
          </a:xfrm>
          <a:prstGeom prst="rect">
            <a:avLst/>
          </a:prstGeom>
          <a:noFill/>
          <a:ln w="12700">
            <a:noFill/>
            <a:prstDash val="solid"/>
          </a:ln>
        </p:spPr>
        <p:txBody>
          <a:bodyPr wrap="square" tIns="72000" anchor="t">
            <a:noAutofit/>
          </a:bodyPr>
          <a:lstStyle/>
          <a:p>
            <a:pPr marL="285750" indent="-285750">
              <a:lnSpc>
                <a:spcPct val="130000"/>
              </a:lnSpc>
              <a:buClr>
                <a:srgbClr val="FFA400"/>
              </a:buClr>
              <a:buSzPct val="110000"/>
              <a:buFont typeface="Arial"/>
              <a:buChar char="•"/>
            </a:pPr>
            <a:r>
              <a:rPr lang="en-GB" sz="2400" dirty="0">
                <a:solidFill>
                  <a:srgbClr val="512C1E"/>
                </a:solidFill>
                <a:latin typeface="Brandon grotesque"/>
                <a:cs typeface="Arial" panose="020B0604020202020204" pitchFamily="34" charset="0"/>
              </a:rPr>
              <a:t>All ingredients are ethically sourced and made in the USA</a:t>
            </a:r>
            <a:endParaRPr lang="en-GB" sz="1000" dirty="0">
              <a:solidFill>
                <a:srgbClr val="512C1E"/>
              </a:solidFill>
              <a:latin typeface="Brandon grotesque"/>
              <a:cs typeface="Arial" panose="020B0604020202020204" pitchFamily="34" charset="0"/>
            </a:endParaRPr>
          </a:p>
        </p:txBody>
      </p:sp>
      <p:sp>
        <p:nvSpPr>
          <p:cNvPr id="13" name="TextBox 12">
            <a:extLst>
              <a:ext uri="{FF2B5EF4-FFF2-40B4-BE49-F238E27FC236}">
                <a16:creationId xmlns:a16="http://schemas.microsoft.com/office/drawing/2014/main" id="{A93DD7C4-03ED-443B-ACAA-9D9FBC255A34}"/>
              </a:ext>
            </a:extLst>
          </p:cNvPr>
          <p:cNvSpPr txBox="1"/>
          <p:nvPr/>
        </p:nvSpPr>
        <p:spPr>
          <a:xfrm>
            <a:off x="635003" y="7100022"/>
            <a:ext cx="5324545" cy="369332"/>
          </a:xfrm>
          <a:prstGeom prst="rect">
            <a:avLst/>
          </a:prstGeom>
          <a:noFill/>
        </p:spPr>
        <p:txBody>
          <a:bodyPr wrap="square" rtlCol="0">
            <a:spAutoFit/>
          </a:bodyPr>
          <a:lstStyle/>
          <a:p>
            <a:pPr algn="r"/>
            <a:r>
              <a:rPr lang="en-US" sz="1800" dirty="0"/>
              <a:t>*Photos of actual product directly from pouch*</a:t>
            </a:r>
          </a:p>
        </p:txBody>
      </p:sp>
    </p:spTree>
    <p:extLst>
      <p:ext uri="{BB962C8B-B14F-4D97-AF65-F5344CB8AC3E}">
        <p14:creationId xmlns:p14="http://schemas.microsoft.com/office/powerpoint/2010/main" val="4294770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683C47-B52C-3D4B-81D5-34A97BAC1102}"/>
              </a:ext>
            </a:extLst>
          </p:cNvPr>
          <p:cNvSpPr txBox="1"/>
          <p:nvPr/>
        </p:nvSpPr>
        <p:spPr>
          <a:xfrm>
            <a:off x="655320" y="2228666"/>
            <a:ext cx="3802412" cy="5139869"/>
          </a:xfrm>
          <a:prstGeom prst="rect">
            <a:avLst/>
          </a:prstGeom>
          <a:noFill/>
        </p:spPr>
        <p:txBody>
          <a:bodyPr wrap="square" rtlCol="0">
            <a:spAutoFit/>
          </a:bodyPr>
          <a:lstStyle/>
          <a:p>
            <a:pPr marL="342900" indent="-342900">
              <a:buFont typeface="Arial" panose="020B0604020202020204" pitchFamily="34" charset="0"/>
              <a:buChar char="•"/>
            </a:pPr>
            <a:r>
              <a:rPr lang="en-US" sz="1800" dirty="0">
                <a:latin typeface="Brandon grotesque"/>
              </a:rPr>
              <a:t>Featuring </a:t>
            </a:r>
            <a:r>
              <a:rPr lang="en-US" sz="1800" b="1" dirty="0">
                <a:latin typeface="Brandon grotesque"/>
              </a:rPr>
              <a:t>Wild Caught Northwest Human Grade Sockeye Salmon</a:t>
            </a:r>
            <a:r>
              <a:rPr lang="en-US" sz="1800" dirty="0">
                <a:latin typeface="Brandon grotesque"/>
              </a:rPr>
              <a:t> and all </a:t>
            </a:r>
            <a:r>
              <a:rPr lang="en-US" sz="1800" b="1" dirty="0">
                <a:latin typeface="Brandon grotesque"/>
              </a:rPr>
              <a:t>USA ingredients</a:t>
            </a:r>
            <a:r>
              <a:rPr lang="en-US" sz="1800" dirty="0">
                <a:latin typeface="Brandon grotesque"/>
              </a:rPr>
              <a:t>.</a:t>
            </a:r>
          </a:p>
          <a:p>
            <a:endParaRPr lang="en-US" sz="1800" dirty="0">
              <a:latin typeface="Brandon grotesque"/>
            </a:endParaRPr>
          </a:p>
          <a:p>
            <a:pPr marL="342900" indent="-342900">
              <a:buFont typeface="Arial" panose="020B0604020202020204" pitchFamily="34" charset="0"/>
              <a:buChar char="•"/>
            </a:pPr>
            <a:r>
              <a:rPr lang="en-US" sz="1800" b="1" dirty="0">
                <a:latin typeface="Brandon grotesque"/>
              </a:rPr>
              <a:t>Ingredients</a:t>
            </a:r>
            <a:r>
              <a:rPr lang="en-US" sz="1800" dirty="0">
                <a:latin typeface="Brandon grotesque"/>
              </a:rPr>
              <a:t>: Salmon, Carrots, Peas, Brown Rice, Spinach, Eggs, Vegetable Oil, Potato Flour, Eggshells and Sea Salt.</a:t>
            </a:r>
          </a:p>
          <a:p>
            <a:endParaRPr lang="en-US" sz="1800" dirty="0">
              <a:latin typeface="Brandon grotesque"/>
            </a:endParaRPr>
          </a:p>
          <a:p>
            <a:pPr marL="342900" indent="-342900">
              <a:buFont typeface="Arial" panose="020B0604020202020204" pitchFamily="34" charset="0"/>
              <a:buChar char="•"/>
            </a:pPr>
            <a:r>
              <a:rPr lang="en-US" sz="1800" b="1" dirty="0">
                <a:latin typeface="Brandon grotesque"/>
              </a:rPr>
              <a:t>Salmon</a:t>
            </a:r>
            <a:r>
              <a:rPr lang="en-US" sz="1800" dirty="0">
                <a:latin typeface="Brandon grotesque"/>
              </a:rPr>
              <a:t> is the primary ingredient at 69%!</a:t>
            </a:r>
          </a:p>
          <a:p>
            <a:endParaRPr lang="en-US" sz="1800" dirty="0">
              <a:latin typeface="Brandon grotesque"/>
            </a:endParaRPr>
          </a:p>
          <a:p>
            <a:pPr marL="342900" indent="-342900">
              <a:buFont typeface="Arial" panose="020B0604020202020204" pitchFamily="34" charset="0"/>
              <a:buChar char="•"/>
            </a:pPr>
            <a:r>
              <a:rPr lang="en-US" sz="1800" b="1" dirty="0">
                <a:latin typeface="Brandon grotesque"/>
              </a:rPr>
              <a:t>9 oz. Stand Up Pouch/8 per case</a:t>
            </a:r>
          </a:p>
          <a:p>
            <a:pPr marL="342900" indent="-342900">
              <a:buFont typeface="Arial" panose="020B0604020202020204" pitchFamily="34" charset="0"/>
              <a:buChar char="•"/>
            </a:pPr>
            <a:r>
              <a:rPr lang="en-US" sz="1800" b="1" dirty="0">
                <a:latin typeface="Brandon grotesque"/>
              </a:rPr>
              <a:t>SRP - $5.99</a:t>
            </a:r>
          </a:p>
          <a:p>
            <a:pPr marL="342900" indent="-342900">
              <a:buFont typeface="Arial" panose="020B0604020202020204" pitchFamily="34" charset="0"/>
              <a:buChar char="•"/>
            </a:pPr>
            <a:r>
              <a:rPr lang="en-US" sz="1800" b="1" dirty="0">
                <a:latin typeface="Brandon grotesque"/>
              </a:rPr>
              <a:t>Made &amp; Sourced in the USA</a:t>
            </a:r>
          </a:p>
          <a:p>
            <a:pPr marL="342900" indent="-342900">
              <a:buFont typeface="Arial" panose="020B0604020202020204" pitchFamily="34" charset="0"/>
              <a:buChar char="•"/>
            </a:pPr>
            <a:r>
              <a:rPr lang="en-US" sz="1800" b="1" dirty="0">
                <a:latin typeface="Brandon grotesque"/>
              </a:rPr>
              <a:t>Shelf Ready Display Case</a:t>
            </a:r>
          </a:p>
          <a:p>
            <a:endParaRPr lang="en-US" dirty="0">
              <a:latin typeface="Brandon grotesque"/>
            </a:endParaRPr>
          </a:p>
          <a:p>
            <a:endParaRPr lang="en-US" dirty="0">
              <a:latin typeface="Brandon grotesque"/>
            </a:endParaRPr>
          </a:p>
        </p:txBody>
      </p:sp>
      <p:sp>
        <p:nvSpPr>
          <p:cNvPr id="6" name="Content Placeholder 5">
            <a:extLst>
              <a:ext uri="{FF2B5EF4-FFF2-40B4-BE49-F238E27FC236}">
                <a16:creationId xmlns:a16="http://schemas.microsoft.com/office/drawing/2014/main" id="{CE7A8FA1-AF42-F443-A615-B58D8E4011FA}"/>
              </a:ext>
            </a:extLst>
          </p:cNvPr>
          <p:cNvSpPr>
            <a:spLocks noGrp="1"/>
          </p:cNvSpPr>
          <p:nvPr>
            <p:ph idx="1"/>
          </p:nvPr>
        </p:nvSpPr>
        <p:spPr/>
        <p:txBody>
          <a:bodyPr/>
          <a:lstStyle/>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802F4752-4C7E-2245-88F3-B0EF88D2099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01553" y="1984102"/>
            <a:ext cx="2156470" cy="2591126"/>
          </a:xfrm>
          <a:prstGeom prst="rect">
            <a:avLst/>
          </a:prstGeom>
        </p:spPr>
      </p:pic>
      <p:pic>
        <p:nvPicPr>
          <p:cNvPr id="8" name="Picture 7" descr="A plate of food on a table&#10;&#10;Description automatically generated">
            <a:extLst>
              <a:ext uri="{FF2B5EF4-FFF2-40B4-BE49-F238E27FC236}">
                <a16:creationId xmlns:a16="http://schemas.microsoft.com/office/drawing/2014/main" id="{A9B13E3C-1BAE-B343-A356-27FBE00AC1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79068" y="4734249"/>
            <a:ext cx="4828815" cy="2545170"/>
          </a:xfrm>
          <a:prstGeom prst="rect">
            <a:avLst/>
          </a:prstGeom>
        </p:spPr>
      </p:pic>
      <p:sp>
        <p:nvSpPr>
          <p:cNvPr id="9" name="TextBox 8">
            <a:extLst>
              <a:ext uri="{FF2B5EF4-FFF2-40B4-BE49-F238E27FC236}">
                <a16:creationId xmlns:a16="http://schemas.microsoft.com/office/drawing/2014/main" id="{C044DEC2-13FE-4B37-AA53-70DCBF997436}"/>
              </a:ext>
            </a:extLst>
          </p:cNvPr>
          <p:cNvSpPr txBox="1"/>
          <p:nvPr/>
        </p:nvSpPr>
        <p:spPr>
          <a:xfrm>
            <a:off x="635003" y="368303"/>
            <a:ext cx="6715869" cy="985477"/>
          </a:xfrm>
          <a:prstGeom prst="rect">
            <a:avLst/>
          </a:prstGeom>
          <a:noFill/>
        </p:spPr>
        <p:txBody>
          <a:bodyPr wrap="square" lIns="107265" tIns="53633" rIns="107265" bIns="53633" rtlCol="0">
            <a:spAutoFit/>
          </a:bodyPr>
          <a:lstStyle/>
          <a:p>
            <a:pPr defTabSz="493622">
              <a:spcBef>
                <a:spcPct val="0"/>
              </a:spcBef>
              <a:spcAft>
                <a:spcPts val="600"/>
              </a:spcAft>
            </a:pPr>
            <a:r>
              <a:rPr lang="en-GB" sz="3200" dirty="0">
                <a:solidFill>
                  <a:srgbClr val="512C1E"/>
                </a:solidFill>
                <a:latin typeface="Brandon grotesque"/>
                <a:ea typeface="+mj-ea"/>
                <a:cs typeface="+mj-cs"/>
              </a:rPr>
              <a:t>“Newest”</a:t>
            </a:r>
            <a:r>
              <a:rPr lang="en-GB" sz="3200" b="1" dirty="0">
                <a:solidFill>
                  <a:srgbClr val="512C1E"/>
                </a:solidFill>
                <a:latin typeface="Brandon grotesque"/>
                <a:ea typeface="+mj-ea"/>
                <a:cs typeface="+mj-cs"/>
              </a:rPr>
              <a:t> Homestyle Dog Meal</a:t>
            </a:r>
          </a:p>
          <a:p>
            <a:pPr defTabSz="493622">
              <a:spcBef>
                <a:spcPct val="0"/>
              </a:spcBef>
              <a:spcAft>
                <a:spcPts val="600"/>
              </a:spcAft>
            </a:pPr>
            <a:r>
              <a:rPr lang="en-GB" b="1" dirty="0">
                <a:solidFill>
                  <a:srgbClr val="512C1E"/>
                </a:solidFill>
                <a:latin typeface="Brandon grotesque"/>
                <a:ea typeface="+mj-ea"/>
                <a:cs typeface="+mj-cs"/>
              </a:rPr>
              <a:t>Wally’s Salmon N’ Rice</a:t>
            </a:r>
          </a:p>
        </p:txBody>
      </p:sp>
      <p:pic>
        <p:nvPicPr>
          <p:cNvPr id="11" name="Picture 10" descr="logo.jpg">
            <a:extLst>
              <a:ext uri="{FF2B5EF4-FFF2-40B4-BE49-F238E27FC236}">
                <a16:creationId xmlns:a16="http://schemas.microsoft.com/office/drawing/2014/main" id="{807DE69D-271F-4AAA-B49E-02F9A1D27C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97810" y="375772"/>
            <a:ext cx="1902789" cy="669609"/>
          </a:xfrm>
          <a:prstGeom prst="rect">
            <a:avLst/>
          </a:prstGeom>
        </p:spPr>
      </p:pic>
      <p:sp>
        <p:nvSpPr>
          <p:cNvPr id="12" name="Rectangle 11">
            <a:extLst>
              <a:ext uri="{FF2B5EF4-FFF2-40B4-BE49-F238E27FC236}">
                <a16:creationId xmlns:a16="http://schemas.microsoft.com/office/drawing/2014/main" id="{F2E2C5E6-715F-4883-8A8C-823566B6A0B3}"/>
              </a:ext>
            </a:extLst>
          </p:cNvPr>
          <p:cNvSpPr/>
          <p:nvPr/>
        </p:nvSpPr>
        <p:spPr>
          <a:xfrm>
            <a:off x="1" y="7543803"/>
            <a:ext cx="10363200" cy="228597"/>
          </a:xfrm>
          <a:prstGeom prst="rect">
            <a:avLst/>
          </a:prstGeom>
          <a:solidFill>
            <a:srgbClr val="EA69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30679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D9BAE02-E2AF-784D-A043-0A1F67905D59}"/>
              </a:ext>
            </a:extLst>
          </p:cNvPr>
          <p:cNvSpPr/>
          <p:nvPr/>
        </p:nvSpPr>
        <p:spPr>
          <a:xfrm>
            <a:off x="152401" y="7436227"/>
            <a:ext cx="10058400" cy="221874"/>
          </a:xfrm>
          <a:prstGeom prst="rect">
            <a:avLst/>
          </a:prstGeom>
          <a:solidFill>
            <a:srgbClr val="EA69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41" dirty="0"/>
          </a:p>
        </p:txBody>
      </p:sp>
      <p:sp>
        <p:nvSpPr>
          <p:cNvPr id="9" name="TextBox 8">
            <a:extLst>
              <a:ext uri="{FF2B5EF4-FFF2-40B4-BE49-F238E27FC236}">
                <a16:creationId xmlns:a16="http://schemas.microsoft.com/office/drawing/2014/main" id="{C044DEC2-13FE-4B37-AA53-70DCBF997436}"/>
              </a:ext>
            </a:extLst>
          </p:cNvPr>
          <p:cNvSpPr txBox="1"/>
          <p:nvPr/>
        </p:nvSpPr>
        <p:spPr>
          <a:xfrm>
            <a:off x="768728" y="471771"/>
            <a:ext cx="6518343" cy="956492"/>
          </a:xfrm>
          <a:prstGeom prst="rect">
            <a:avLst/>
          </a:prstGeom>
          <a:noFill/>
        </p:spPr>
        <p:txBody>
          <a:bodyPr wrap="square" lIns="104110" tIns="52056" rIns="104110" bIns="52056" rtlCol="0">
            <a:spAutoFit/>
          </a:bodyPr>
          <a:lstStyle/>
          <a:p>
            <a:pPr defTabSz="479110">
              <a:spcBef>
                <a:spcPct val="0"/>
              </a:spcBef>
              <a:spcAft>
                <a:spcPts val="582"/>
              </a:spcAft>
            </a:pPr>
            <a:r>
              <a:rPr lang="en-GB" sz="3106" b="1" dirty="0">
                <a:solidFill>
                  <a:srgbClr val="512C1E"/>
                </a:solidFill>
                <a:latin typeface="Brandon grotesque"/>
                <a:ea typeface="+mj-ea"/>
                <a:cs typeface="+mj-cs"/>
              </a:rPr>
              <a:t>Check Out the Whole Line Up</a:t>
            </a:r>
          </a:p>
          <a:p>
            <a:pPr defTabSz="479110">
              <a:spcBef>
                <a:spcPct val="0"/>
              </a:spcBef>
              <a:spcAft>
                <a:spcPts val="582"/>
              </a:spcAft>
            </a:pPr>
            <a:r>
              <a:rPr lang="en-GB" sz="1941" b="1" dirty="0">
                <a:solidFill>
                  <a:srgbClr val="512C1E"/>
                </a:solidFill>
                <a:latin typeface="Brandon grotesque"/>
                <a:ea typeface="+mj-ea"/>
                <a:cs typeface="+mj-cs"/>
              </a:rPr>
              <a:t>Made With Real Ingredients You Can Actually See</a:t>
            </a:r>
          </a:p>
        </p:txBody>
      </p:sp>
      <p:pic>
        <p:nvPicPr>
          <p:cNvPr id="11" name="Picture 10" descr="logo.jpg">
            <a:extLst>
              <a:ext uri="{FF2B5EF4-FFF2-40B4-BE49-F238E27FC236}">
                <a16:creationId xmlns:a16="http://schemas.microsoft.com/office/drawing/2014/main" id="{807DE69D-271F-4AAA-B49E-02F9A1D27C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20864" y="479021"/>
            <a:ext cx="1846825" cy="649915"/>
          </a:xfrm>
          <a:prstGeom prst="rect">
            <a:avLst/>
          </a:prstGeom>
        </p:spPr>
      </p:pic>
      <p:pic>
        <p:nvPicPr>
          <p:cNvPr id="16" name="Picture 15">
            <a:extLst>
              <a:ext uri="{FF2B5EF4-FFF2-40B4-BE49-F238E27FC236}">
                <a16:creationId xmlns:a16="http://schemas.microsoft.com/office/drawing/2014/main" id="{F9AD843F-E46A-4EDF-B79A-50B7E3344A19}"/>
              </a:ext>
            </a:extLst>
          </p:cNvPr>
          <p:cNvPicPr>
            <a:picLocks noChangeAspect="1"/>
          </p:cNvPicPr>
          <p:nvPr/>
        </p:nvPicPr>
        <p:blipFill>
          <a:blip r:embed="rId3"/>
          <a:stretch>
            <a:fillRect/>
          </a:stretch>
        </p:blipFill>
        <p:spPr>
          <a:xfrm>
            <a:off x="152402" y="1663157"/>
            <a:ext cx="10058401" cy="5773071"/>
          </a:xfrm>
          <a:prstGeom prst="rect">
            <a:avLst/>
          </a:prstGeom>
        </p:spPr>
      </p:pic>
      <p:sp>
        <p:nvSpPr>
          <p:cNvPr id="2" name="TextBox 1">
            <a:extLst>
              <a:ext uri="{FF2B5EF4-FFF2-40B4-BE49-F238E27FC236}">
                <a16:creationId xmlns:a16="http://schemas.microsoft.com/office/drawing/2014/main" id="{F82D0BE8-21AD-4D28-A94A-376C3D07C4B5}"/>
              </a:ext>
            </a:extLst>
          </p:cNvPr>
          <p:cNvSpPr txBox="1"/>
          <p:nvPr/>
        </p:nvSpPr>
        <p:spPr>
          <a:xfrm>
            <a:off x="4811807" y="6899049"/>
            <a:ext cx="5167941" cy="358469"/>
          </a:xfrm>
          <a:prstGeom prst="rect">
            <a:avLst/>
          </a:prstGeom>
          <a:noFill/>
        </p:spPr>
        <p:txBody>
          <a:bodyPr wrap="square" rtlCol="0">
            <a:spAutoFit/>
          </a:bodyPr>
          <a:lstStyle/>
          <a:p>
            <a:pPr algn="r"/>
            <a:r>
              <a:rPr lang="en-US" sz="1747" dirty="0">
                <a:solidFill>
                  <a:schemeClr val="bg1"/>
                </a:solidFill>
              </a:rPr>
              <a:t>*Photos of actual product directly from pouch*</a:t>
            </a:r>
          </a:p>
        </p:txBody>
      </p:sp>
      <p:pic>
        <p:nvPicPr>
          <p:cNvPr id="10" name="Picture 9">
            <a:extLst>
              <a:ext uri="{FF2B5EF4-FFF2-40B4-BE49-F238E27FC236}">
                <a16:creationId xmlns:a16="http://schemas.microsoft.com/office/drawing/2014/main" id="{637A8E2B-6890-FC45-BA2D-484735F807B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337" r="6563" b="7859"/>
          <a:stretch/>
        </p:blipFill>
        <p:spPr bwMode="auto">
          <a:xfrm>
            <a:off x="1086142" y="1730828"/>
            <a:ext cx="584739" cy="661106"/>
          </a:xfrm>
          <a:prstGeom prst="rect">
            <a:avLst/>
          </a:prstGeom>
          <a:ln>
            <a:noFill/>
          </a:ln>
          <a:extLst>
            <a:ext uri="{53640926-AAD7-44D8-BBD7-CCE9431645EC}">
              <a14:shadowObscured xmlns:a14="http://schemas.microsoft.com/office/drawing/2010/main"/>
            </a:ext>
          </a:extLst>
        </p:spPr>
      </p:pic>
      <p:pic>
        <p:nvPicPr>
          <p:cNvPr id="12" name="Picture 11" descr="A picture containing toiletry, lotion&#10;&#10;Description automatically generated">
            <a:extLst>
              <a:ext uri="{FF2B5EF4-FFF2-40B4-BE49-F238E27FC236}">
                <a16:creationId xmlns:a16="http://schemas.microsoft.com/office/drawing/2014/main" id="{10A66299-6ADD-6244-A867-07FFB7E183B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1018" r="10813" b="14381"/>
          <a:stretch/>
        </p:blipFill>
        <p:spPr bwMode="auto">
          <a:xfrm>
            <a:off x="3897158" y="1771449"/>
            <a:ext cx="563675" cy="620484"/>
          </a:xfrm>
          <a:prstGeom prst="rect">
            <a:avLst/>
          </a:prstGeom>
          <a:ln>
            <a:noFill/>
          </a:ln>
          <a:extLst>
            <a:ext uri="{53640926-AAD7-44D8-BBD7-CCE9431645EC}">
              <a14:shadowObscured xmlns:a14="http://schemas.microsoft.com/office/drawing/2010/main"/>
            </a:ext>
          </a:extLst>
        </p:spPr>
      </p:pic>
      <p:pic>
        <p:nvPicPr>
          <p:cNvPr id="13" name="Picture 12" descr="A picture containing lotion, food&#10;&#10;Description automatically generated">
            <a:extLst>
              <a:ext uri="{FF2B5EF4-FFF2-40B4-BE49-F238E27FC236}">
                <a16:creationId xmlns:a16="http://schemas.microsoft.com/office/drawing/2014/main" id="{C2EAD90C-1674-6047-8F19-9908294BFC4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4452" r="7675" b="9504"/>
          <a:stretch/>
        </p:blipFill>
        <p:spPr bwMode="auto">
          <a:xfrm>
            <a:off x="6765530" y="1730828"/>
            <a:ext cx="570286" cy="646040"/>
          </a:xfrm>
          <a:prstGeom prst="rect">
            <a:avLst/>
          </a:prstGeom>
          <a:ln>
            <a:noFill/>
          </a:ln>
          <a:extLst>
            <a:ext uri="{53640926-AAD7-44D8-BBD7-CCE9431645EC}">
              <a14:shadowObscured xmlns:a14="http://schemas.microsoft.com/office/drawing/2010/main"/>
            </a:ext>
          </a:extLst>
        </p:spPr>
      </p:pic>
      <p:pic>
        <p:nvPicPr>
          <p:cNvPr id="14" name="Picture 13" descr="A picture containing food&#10;&#10;Description automatically generated">
            <a:extLst>
              <a:ext uri="{FF2B5EF4-FFF2-40B4-BE49-F238E27FC236}">
                <a16:creationId xmlns:a16="http://schemas.microsoft.com/office/drawing/2014/main" id="{D0DCFE03-A6B0-6A4F-AB02-90CCE73B7E9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10013" t="3539" r="2633" b="1"/>
          <a:stretch/>
        </p:blipFill>
        <p:spPr bwMode="auto">
          <a:xfrm>
            <a:off x="2810629" y="4132425"/>
            <a:ext cx="566918" cy="688616"/>
          </a:xfrm>
          <a:prstGeom prst="rect">
            <a:avLst/>
          </a:prstGeom>
          <a:ln>
            <a:noFill/>
          </a:ln>
          <a:extLst>
            <a:ext uri="{53640926-AAD7-44D8-BBD7-CCE9431645EC}">
              <a14:shadowObscured xmlns:a14="http://schemas.microsoft.com/office/drawing/2010/main"/>
            </a:ext>
          </a:extLst>
        </p:spPr>
      </p:pic>
      <p:pic>
        <p:nvPicPr>
          <p:cNvPr id="15" name="Picture 14" descr="A picture containing food, lotion&#10;&#10;Description automatically generated">
            <a:extLst>
              <a:ext uri="{FF2B5EF4-FFF2-40B4-BE49-F238E27FC236}">
                <a16:creationId xmlns:a16="http://schemas.microsoft.com/office/drawing/2014/main" id="{300319FE-3D86-E643-8D17-B3FBA038DC5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8343" t="3524" r="2669" b="7859"/>
          <a:stretch/>
        </p:blipFill>
        <p:spPr bwMode="auto">
          <a:xfrm>
            <a:off x="5643872" y="4185221"/>
            <a:ext cx="577522" cy="63582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500410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22520</TotalTime>
  <Words>1093</Words>
  <Application>Microsoft Office PowerPoint</Application>
  <PresentationFormat>Custom</PresentationFormat>
  <Paragraphs>124</Paragraphs>
  <Slides>19</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Brandon grotesque</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 T</dc:creator>
  <cp:lastModifiedBy>John Cariglio</cp:lastModifiedBy>
  <cp:revision>255</cp:revision>
  <cp:lastPrinted>2019-12-17T17:31:50Z</cp:lastPrinted>
  <dcterms:created xsi:type="dcterms:W3CDTF">2019-01-31T22:02:55Z</dcterms:created>
  <dcterms:modified xsi:type="dcterms:W3CDTF">2021-10-11T04:39:50Z</dcterms:modified>
</cp:coreProperties>
</file>